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40"/>
  </p:notesMasterIdLst>
  <p:handoutMasterIdLst>
    <p:handoutMasterId r:id="rId41"/>
  </p:handoutMasterIdLst>
  <p:sldIdLst>
    <p:sldId id="635" r:id="rId3"/>
    <p:sldId id="675" r:id="rId4"/>
    <p:sldId id="676" r:id="rId5"/>
    <p:sldId id="679" r:id="rId6"/>
    <p:sldId id="636" r:id="rId7"/>
    <p:sldId id="672" r:id="rId8"/>
    <p:sldId id="680" r:id="rId9"/>
    <p:sldId id="673" r:id="rId10"/>
    <p:sldId id="637" r:id="rId11"/>
    <p:sldId id="681" r:id="rId12"/>
    <p:sldId id="682" r:id="rId13"/>
    <p:sldId id="617" r:id="rId14"/>
    <p:sldId id="618" r:id="rId15"/>
    <p:sldId id="619" r:id="rId16"/>
    <p:sldId id="650" r:id="rId17"/>
    <p:sldId id="651" r:id="rId18"/>
    <p:sldId id="652" r:id="rId19"/>
    <p:sldId id="653" r:id="rId20"/>
    <p:sldId id="655" r:id="rId21"/>
    <p:sldId id="656" r:id="rId22"/>
    <p:sldId id="657" r:id="rId23"/>
    <p:sldId id="664" r:id="rId24"/>
    <p:sldId id="659" r:id="rId25"/>
    <p:sldId id="658" r:id="rId26"/>
    <p:sldId id="660" r:id="rId27"/>
    <p:sldId id="662" r:id="rId28"/>
    <p:sldId id="661" r:id="rId29"/>
    <p:sldId id="666" r:id="rId30"/>
    <p:sldId id="665" r:id="rId31"/>
    <p:sldId id="605" r:id="rId32"/>
    <p:sldId id="683" r:id="rId33"/>
    <p:sldId id="620" r:id="rId34"/>
    <p:sldId id="684" r:id="rId35"/>
    <p:sldId id="639" r:id="rId36"/>
    <p:sldId id="685" r:id="rId37"/>
    <p:sldId id="640" r:id="rId38"/>
    <p:sldId id="64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1A6"/>
    <a:srgbClr val="FFFEFA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5" autoAdjust="0"/>
    <p:restoredTop sz="85529" autoAdjust="0"/>
  </p:normalViewPr>
  <p:slideViewPr>
    <p:cSldViewPr>
      <p:cViewPr varScale="1">
        <p:scale>
          <a:sx n="114" d="100"/>
          <a:sy n="114" d="100"/>
        </p:scale>
        <p:origin x="14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Sheet1!$B$1:$B$5</c:f>
              <c:numCache>
                <c:formatCode>General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6.25E-2</c:v>
                </c:pt>
                <c:pt idx="4">
                  <c:v>3.125E-2</c:v>
                </c:pt>
              </c:numCache>
            </c:numRef>
          </c:xVal>
          <c:yVal>
            <c:numRef>
              <c:f>Sheet1!$C$1:$C$5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CD-478A-A411-FF63CEA9C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293744"/>
        <c:axId val="234294136"/>
      </c:scatterChart>
      <c:valAx>
        <c:axId val="234293744"/>
        <c:scaling>
          <c:orientation val="minMax"/>
          <c:max val="4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4294136"/>
        <c:crosses val="autoZero"/>
        <c:crossBetween val="midCat"/>
        <c:majorUnit val="1"/>
      </c:valAx>
      <c:valAx>
        <c:axId val="23429413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293744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5CDA2CB0-6E05-48B7-9938-79991913557C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5C10C96-2F15-4900-9F48-BB71974D852E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92DF7F-9742-46BF-94E4-041213C6FEF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60295BF6-E79E-4275-A32D-733A11A5043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5BF6-E79E-4275-A32D-733A11A504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5BF6-E79E-4275-A32D-733A11A50430}" type="slidenum">
              <a:rPr lang="en-US" smtClean="0"/>
              <a:pPr/>
              <a:t>30</a:t>
            </a:fld>
            <a:endParaRPr lang="en-US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AD45-5154-4E2B-9680-240E5A710E86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13" y="1449303"/>
            <a:ext cx="9006840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66" y="1396720"/>
            <a:ext cx="900449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509" y="2976649"/>
            <a:ext cx="9009858" cy="110532"/>
          </a:xfrm>
          <a:prstGeom prst="rect">
            <a:avLst/>
          </a:prstGeom>
          <a:solidFill>
            <a:schemeClr val="accent3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4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2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9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8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73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4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</a:t>
            </a:r>
            <a:fld id="{3613B937-0D81-49D7-BD7F-D4BB8E5B42DE}" type="datetime1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Madan</a:t>
            </a:r>
            <a:r>
              <a:rPr lang="en-US" dirty="0"/>
              <a:t> </a:t>
            </a:r>
            <a:r>
              <a:rPr lang="en-US" dirty="0" err="1"/>
              <a:t>Musuvathi</a:t>
            </a:r>
            <a:r>
              <a:rPr lang="en-US" dirty="0"/>
              <a:t>, Microsoft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066800"/>
            <a:ext cx="7772400" cy="4953000"/>
          </a:xfrm>
        </p:spPr>
        <p:txBody>
          <a:bodyPr vert="horz"/>
          <a:lstStyle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3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B012-B42E-402E-9A43-2F83EA8A37E1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8307" y="2376830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07" y="2341475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09858" cy="457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0429-4E5D-4374-8A9B-A7FE97DF2AC7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639762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447800"/>
            <a:ext cx="3733800" cy="639762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22CB-92AE-4D69-8517-1630B6860F90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3733800" cy="38862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953000" y="2133600"/>
            <a:ext cx="3733800" cy="38862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647-E7E6-4F38-815A-29B76715634D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DBF-EC48-4489-B70F-16C6DB469967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33FB-2A5C-4E92-A3B9-6E0D0ED3147A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" y="73152"/>
            <a:ext cx="9015984" cy="457504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627D-B7EA-412F-B4DB-2BC55D2B9DF7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07" y="4648200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07" y="4775605"/>
            <a:ext cx="9009858" cy="457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 dirty="0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fld id="{F2A93629-B628-4031-806A-078AD939790A}" type="datetime1">
              <a:rPr lang="en-US" smtClean="0"/>
              <a:pPr algn="r"/>
              <a:t>10/3/2017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2000">
                <a:solidFill>
                  <a:srgbClr val="FFFFFF"/>
                </a:solidFill>
                <a:latin typeface="+mj-lt"/>
                <a:ea typeface="+mj-lt"/>
                <a:cs typeface="+mj-lt"/>
              </a:defRPr>
            </a:lvl1pPr>
          </a:lstStyle>
          <a:p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/>
              <a:t>‹#›</a:t>
            </a:fld>
            <a:endParaRPr lang="en-US" sz="2000" dirty="0">
              <a:solidFill>
                <a:srgbClr val="FFFFFF"/>
              </a:solidFill>
              <a:latin typeface="+mj-lt"/>
              <a:ea typeface="+mj-lt"/>
              <a:cs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latinLnBrk="0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latinLnBrk="0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latinLnBrk="0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latinLnBrk="0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latinLnBrk="0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latinLnBrk="0">
        <a:spcBef>
          <a:spcPts val="370"/>
        </a:spcBef>
        <a:buClr>
          <a:schemeClr val="accent3"/>
        </a:buClr>
        <a:buFontTx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latinLnBrk="0">
        <a:spcBef>
          <a:spcPts val="370"/>
        </a:spcBef>
        <a:buClr>
          <a:schemeClr val="accent3"/>
        </a:buClr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latinLnBrk="0">
        <a:spcBef>
          <a:spcPts val="370"/>
        </a:spcBef>
        <a:buClr>
          <a:schemeClr val="accent2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latinLnBrk="0">
        <a:spcBef>
          <a:spcPts val="370"/>
        </a:spcBef>
        <a:buClr>
          <a:schemeClr val="accent1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latinLnBrk="0">
        <a:spcBef>
          <a:spcPts val="370"/>
        </a:spcBef>
        <a:buClr>
          <a:schemeClr val="accent2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158" y="628371"/>
            <a:ext cx="8086725" cy="2514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Randomized Algorithms For Concurrency Testing</a:t>
            </a:r>
            <a:b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8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945" y="3796633"/>
            <a:ext cx="6921151" cy="856094"/>
          </a:xfrm>
        </p:spPr>
        <p:txBody>
          <a:bodyPr>
            <a:noAutofit/>
          </a:bodyPr>
          <a:lstStyle/>
          <a:p>
            <a:pPr algn="ctr"/>
            <a:r>
              <a:rPr lang="en-US" sz="2100" dirty="0"/>
              <a:t>Madan Musuvathi</a:t>
            </a:r>
          </a:p>
          <a:p>
            <a:pPr algn="ctr"/>
            <a:r>
              <a:rPr lang="en-US" sz="1350" dirty="0"/>
              <a:t>Microsoft Research</a:t>
            </a:r>
          </a:p>
          <a:p>
            <a:pPr algn="ctr"/>
            <a:endParaRPr lang="en-US" sz="1500" dirty="0"/>
          </a:p>
          <a:p>
            <a:pPr algn="r"/>
            <a:r>
              <a:rPr lang="en-US" sz="15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78677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219200"/>
            <a:ext cx="8001000" cy="4800600"/>
          </a:xfrm>
        </p:spPr>
        <p:txBody>
          <a:bodyPr/>
          <a:lstStyle/>
          <a:p>
            <a:r>
              <a:rPr lang="en-US" dirty="0"/>
              <a:t>Hypothesis: bugs have </a:t>
            </a:r>
            <a:r>
              <a:rPr lang="en-US" dirty="0">
                <a:solidFill>
                  <a:srgbClr val="C00000"/>
                </a:solidFill>
              </a:rPr>
              <a:t>simple</a:t>
            </a:r>
            <a:r>
              <a:rPr lang="en-US" dirty="0"/>
              <a:t> root causes</a:t>
            </a:r>
          </a:p>
          <a:p>
            <a:pPr lvl="1"/>
            <a:r>
              <a:rPr lang="en-US" dirty="0"/>
              <a:t>One reason why random testing is effective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Classify bugs into classes of increasing complexity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algorithms to efficiently </a:t>
            </a:r>
            <a:r>
              <a:rPr lang="en-US" dirty="0">
                <a:solidFill>
                  <a:srgbClr val="C00000"/>
                </a:solidFill>
              </a:rPr>
              <a:t>cover </a:t>
            </a:r>
            <a:r>
              <a:rPr lang="en-US" dirty="0"/>
              <a:t>bug classes</a:t>
            </a:r>
          </a:p>
        </p:txBody>
      </p:sp>
    </p:spTree>
    <p:extLst>
      <p:ext uri="{BB962C8B-B14F-4D97-AF65-F5344CB8AC3E}">
        <p14:creationId xmlns:p14="http://schemas.microsoft.com/office/powerpoint/2010/main" val="133131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concurrency bugs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Root cause of a bug </a:t>
                </a:r>
              </a:p>
              <a:p>
                <a:pPr marL="0" indent="0">
                  <a:buNone/>
                </a:pPr>
                <a:r>
                  <a:rPr lang="en-US" dirty="0"/>
                  <a:t>   = set of ordering constraints sufficient to find the bug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Bug depth = size of the minimum such set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412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9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Bug of Depth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772400" cy="4419600"/>
          </a:xfrm>
        </p:spPr>
        <p:txBody>
          <a:bodyPr>
            <a:normAutofit/>
          </a:bodyPr>
          <a:lstStyle/>
          <a:p>
            <a:r>
              <a:rPr lang="en-US" sz="2000" dirty="0"/>
              <a:t>Bug Depth = no. of ordering constraints sufficient to find the bug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2743200"/>
            <a:ext cx="19050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fork (child);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p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217" y="2362200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0" y="2743200"/>
            <a:ext cx="17526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 ….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do_init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p-&gt;f ++;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6524" y="23622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667000" y="3505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2209800"/>
            <a:ext cx="3124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Possible schedules</a:t>
            </a:r>
          </a:p>
          <a:p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 </a:t>
            </a:r>
            <a:r>
              <a:rPr lang="en-US" sz="2000" b="1" u="sng" dirty="0">
                <a:solidFill>
                  <a:srgbClr val="92D050"/>
                </a:solidFill>
              </a:rPr>
              <a:t>C</a:t>
            </a:r>
            <a:r>
              <a:rPr lang="en-US" sz="2000" b="1" dirty="0">
                <a:solidFill>
                  <a:srgbClr val="92D050"/>
                </a:solidFill>
              </a:rPr>
              <a:t> D E </a:t>
            </a:r>
            <a:r>
              <a:rPr lang="en-US" sz="2000" b="1" dirty="0">
                <a:solidFill>
                  <a:srgbClr val="00B0F0"/>
                </a:solidFill>
              </a:rPr>
              <a:t>F G </a:t>
            </a:r>
            <a:r>
              <a:rPr lang="en-US" sz="2000" b="1" u="sng" dirty="0">
                <a:solidFill>
                  <a:srgbClr val="00B0F0"/>
                </a:solidFill>
              </a:rPr>
              <a:t>H</a:t>
            </a:r>
            <a:r>
              <a:rPr lang="en-US" sz="2000" b="1" dirty="0">
                <a:solidFill>
                  <a:srgbClr val="00B0F0"/>
                </a:solidFill>
              </a:rPr>
              <a:t> I J </a:t>
            </a:r>
            <a:r>
              <a:rPr lang="en-US" sz="24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F G </a:t>
            </a:r>
            <a:r>
              <a:rPr lang="en-US" sz="2000" b="1" u="sng" dirty="0">
                <a:solidFill>
                  <a:srgbClr val="00B0F0"/>
                </a:solidFill>
              </a:rPr>
              <a:t>H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C</a:t>
            </a:r>
            <a:r>
              <a:rPr lang="en-US" sz="2000" b="1" dirty="0">
                <a:solidFill>
                  <a:srgbClr val="92D050"/>
                </a:solidFill>
              </a:rPr>
              <a:t> D E </a:t>
            </a:r>
            <a:r>
              <a:rPr lang="en-US" sz="2000" b="1" dirty="0">
                <a:solidFill>
                  <a:srgbClr val="00B0F0"/>
                </a:solidFill>
              </a:rPr>
              <a:t>I J 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F G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C</a:t>
            </a:r>
            <a:r>
              <a:rPr lang="en-US" sz="2000" b="1" dirty="0">
                <a:solidFill>
                  <a:srgbClr val="92D050"/>
                </a:solidFill>
              </a:rPr>
              <a:t> D E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00B0F0"/>
                </a:solidFill>
              </a:rPr>
              <a:t>H</a:t>
            </a:r>
            <a:r>
              <a:rPr lang="en-US" sz="2000" b="1" dirty="0">
                <a:solidFill>
                  <a:srgbClr val="00B0F0"/>
                </a:solidFill>
              </a:rPr>
              <a:t> I J </a:t>
            </a:r>
            <a:r>
              <a:rPr lang="en-US" sz="2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F G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C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00B0F0"/>
                </a:solidFill>
              </a:rPr>
              <a:t>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92D050"/>
                </a:solidFill>
              </a:rPr>
              <a:t>D 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I J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 </a:t>
            </a:r>
            <a:r>
              <a:rPr lang="en-US" sz="2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/>
          </a:p>
          <a:p>
            <a:r>
              <a:rPr lang="en-US" sz="2000" b="1" dirty="0">
                <a:solidFill>
                  <a:srgbClr val="92D050"/>
                </a:solidFill>
              </a:rPr>
              <a:t>A B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F G </a:t>
            </a:r>
            <a:r>
              <a:rPr lang="en-US" sz="2000" b="1" u="sng" dirty="0">
                <a:solidFill>
                  <a:srgbClr val="00B0F0"/>
                </a:solidFill>
              </a:rPr>
              <a:t>H</a:t>
            </a:r>
            <a:r>
              <a:rPr lang="en-US" sz="2000" b="1" dirty="0">
                <a:solidFill>
                  <a:srgbClr val="00B0F0"/>
                </a:solidFill>
              </a:rPr>
              <a:t> I J </a:t>
            </a:r>
            <a:r>
              <a:rPr lang="en-US" sz="2000" b="1" u="sng" dirty="0">
                <a:solidFill>
                  <a:srgbClr val="92D050"/>
                </a:solidFill>
              </a:rPr>
              <a:t>C</a:t>
            </a:r>
            <a:r>
              <a:rPr lang="en-US" sz="2000" b="1" dirty="0">
                <a:solidFill>
                  <a:srgbClr val="92D050"/>
                </a:solidFill>
              </a:rPr>
              <a:t> D E 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/>
              <a:t>…</a:t>
            </a:r>
            <a:endParaRPr lang="en-US" sz="28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Bug of Depth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69620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Bug Depth = no. of ordering constraints sufficient to find the bug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743200"/>
            <a:ext cx="19050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p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fork (child);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….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if (p != NULL)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  p-&gt;f ++;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1617" y="2362200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2743200"/>
            <a:ext cx="17526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p = NULL;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J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724" y="23622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362200" y="36576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3505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86400" y="2209800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Possible schedules</a:t>
            </a:r>
          </a:p>
          <a:p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 C D </a:t>
            </a:r>
            <a:r>
              <a:rPr lang="en-US" sz="2000" b="1" u="sng" dirty="0">
                <a:solidFill>
                  <a:srgbClr val="92D050"/>
                </a:solidFill>
              </a:rPr>
              <a:t>E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F</a:t>
            </a:r>
            <a:r>
              <a:rPr lang="en-US" sz="2000" b="1" dirty="0">
                <a:solidFill>
                  <a:srgbClr val="92D050"/>
                </a:solidFill>
              </a:rPr>
              <a:t> G </a:t>
            </a:r>
            <a:r>
              <a:rPr lang="en-US" sz="2000" b="1" dirty="0">
                <a:solidFill>
                  <a:srgbClr val="00B0F0"/>
                </a:solidFill>
              </a:rPr>
              <a:t>H </a:t>
            </a:r>
            <a:r>
              <a:rPr lang="en-US" sz="2000" b="1" u="sng" dirty="0">
                <a:solidFill>
                  <a:srgbClr val="00B0F0"/>
                </a:solidFill>
              </a:rPr>
              <a:t>I</a:t>
            </a:r>
            <a:r>
              <a:rPr lang="en-US" sz="2000" b="1" dirty="0">
                <a:solidFill>
                  <a:srgbClr val="00B0F0"/>
                </a:solidFill>
              </a:rPr>
              <a:t> J </a:t>
            </a:r>
            <a:r>
              <a:rPr lang="en-US" sz="2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 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92D050"/>
                </a:solidFill>
              </a:rPr>
              <a:t>D </a:t>
            </a:r>
            <a:r>
              <a:rPr lang="en-US" sz="2000" b="1" u="sng" dirty="0">
                <a:solidFill>
                  <a:srgbClr val="92D050"/>
                </a:solidFill>
              </a:rPr>
              <a:t>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H </a:t>
            </a:r>
            <a:r>
              <a:rPr lang="en-US" sz="2000" b="1" u="sng" dirty="0">
                <a:solidFill>
                  <a:srgbClr val="00B0F0"/>
                </a:solidFill>
              </a:rPr>
              <a:t>I</a:t>
            </a:r>
            <a:r>
              <a:rPr lang="en-US" sz="2000" b="1" dirty="0">
                <a:solidFill>
                  <a:srgbClr val="00B0F0"/>
                </a:solidFill>
              </a:rPr>
              <a:t> J </a:t>
            </a:r>
            <a:r>
              <a:rPr lang="en-US" sz="2000" b="1" u="sng" dirty="0">
                <a:solidFill>
                  <a:srgbClr val="92D050"/>
                </a:solidFill>
              </a:rPr>
              <a:t>F</a:t>
            </a:r>
            <a:r>
              <a:rPr lang="en-US" sz="2000" b="1" dirty="0">
                <a:solidFill>
                  <a:srgbClr val="92D050"/>
                </a:solidFill>
              </a:rPr>
              <a:t> G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 C </a:t>
            </a:r>
            <a:r>
              <a:rPr lang="en-US" sz="2000" b="1" dirty="0">
                <a:solidFill>
                  <a:srgbClr val="00B0F0"/>
                </a:solidFill>
              </a:rPr>
              <a:t>H </a:t>
            </a:r>
            <a:r>
              <a:rPr lang="en-US" sz="2000" b="1" u="sng" dirty="0">
                <a:solidFill>
                  <a:srgbClr val="00B0F0"/>
                </a:solidFill>
              </a:rPr>
              <a:t>I</a:t>
            </a:r>
            <a:r>
              <a:rPr lang="en-US" sz="2000" b="1" dirty="0">
                <a:solidFill>
                  <a:srgbClr val="92D050"/>
                </a:solidFill>
              </a:rPr>
              <a:t> D </a:t>
            </a:r>
            <a:r>
              <a:rPr lang="en-US" sz="2000" b="1" u="sng" dirty="0">
                <a:solidFill>
                  <a:srgbClr val="92D050"/>
                </a:solidFill>
              </a:rPr>
              <a:t>E</a:t>
            </a:r>
            <a:r>
              <a:rPr lang="en-US" sz="2000" b="1" dirty="0">
                <a:solidFill>
                  <a:srgbClr val="92D050"/>
                </a:solidFill>
              </a:rPr>
              <a:t> G </a:t>
            </a:r>
            <a:r>
              <a:rPr lang="en-US" sz="2000" b="1" dirty="0">
                <a:solidFill>
                  <a:srgbClr val="00B0F0"/>
                </a:solidFill>
              </a:rPr>
              <a:t>J</a:t>
            </a:r>
            <a:r>
              <a:rPr lang="en-US" sz="2000" b="1" dirty="0"/>
              <a:t>    </a:t>
            </a:r>
            <a:r>
              <a:rPr lang="en-US" sz="2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A B C D </a:t>
            </a:r>
            <a:r>
              <a:rPr lang="en-US" sz="2000" b="1" dirty="0">
                <a:solidFill>
                  <a:srgbClr val="00B0F0"/>
                </a:solidFill>
              </a:rPr>
              <a:t>H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E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u="sng" dirty="0">
                <a:solidFill>
                  <a:srgbClr val="92D050"/>
                </a:solidFill>
              </a:rPr>
              <a:t>F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u="sng" dirty="0">
                <a:solidFill>
                  <a:srgbClr val="00B0F0"/>
                </a:solidFill>
              </a:rPr>
              <a:t>I</a:t>
            </a:r>
            <a:r>
              <a:rPr lang="en-US" sz="2000" b="1" dirty="0">
                <a:solidFill>
                  <a:srgbClr val="00B0F0"/>
                </a:solidFill>
              </a:rPr>
              <a:t> J </a:t>
            </a:r>
            <a:r>
              <a:rPr lang="en-US" sz="2000" b="1" dirty="0">
                <a:solidFill>
                  <a:srgbClr val="92D050"/>
                </a:solidFill>
              </a:rPr>
              <a:t>G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 </a:t>
            </a:r>
            <a:r>
              <a:rPr lang="en-US" sz="2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2000" b="1" dirty="0"/>
          </a:p>
          <a:p>
            <a:r>
              <a:rPr lang="en-US" sz="2000" b="1" dirty="0">
                <a:solidFill>
                  <a:srgbClr val="92D050"/>
                </a:solidFill>
              </a:rPr>
              <a:t>A B 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F0"/>
                </a:solidFill>
              </a:rPr>
              <a:t>H </a:t>
            </a:r>
            <a:r>
              <a:rPr lang="en-US" sz="2000" b="1" dirty="0">
                <a:solidFill>
                  <a:srgbClr val="92D050"/>
                </a:solidFill>
              </a:rPr>
              <a:t>D </a:t>
            </a:r>
            <a:r>
              <a:rPr lang="en-US" sz="2000" b="1" u="sng" dirty="0">
                <a:solidFill>
                  <a:srgbClr val="92D050"/>
                </a:solidFill>
              </a:rPr>
              <a:t>E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u="sng" dirty="0">
                <a:solidFill>
                  <a:srgbClr val="00B0F0"/>
                </a:solidFill>
              </a:rPr>
              <a:t>I</a:t>
            </a:r>
            <a:r>
              <a:rPr lang="en-US" sz="2000" b="1" dirty="0">
                <a:solidFill>
                  <a:srgbClr val="00B0F0"/>
                </a:solidFill>
              </a:rPr>
              <a:t> J </a:t>
            </a:r>
            <a:r>
              <a:rPr lang="en-US" sz="2000" b="1" u="sng" dirty="0">
                <a:solidFill>
                  <a:srgbClr val="92D050"/>
                </a:solidFill>
              </a:rPr>
              <a:t>F</a:t>
            </a:r>
            <a:r>
              <a:rPr lang="en-US" sz="2000" b="1" dirty="0">
                <a:solidFill>
                  <a:srgbClr val="92D050"/>
                </a:solidFill>
              </a:rPr>
              <a:t> G 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/>
              <a:t>…</a:t>
            </a:r>
            <a:endParaRPr lang="en-US" sz="2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/>
              <a:t>Another Bug of Depth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Bug Depth = no. of ordering constraints sufficient to find the bug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2579132"/>
            <a:ext cx="17526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Lock (A);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Lock (B);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3217" y="2209800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19600" y="2579132"/>
            <a:ext cx="1752600" cy="19812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 …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Lock (B);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Lock (A);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7124" y="22098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81400" y="3341132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3112532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/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definition of bug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A system is defined by its set of executions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execution is a sequence of labelled events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 concurrency bug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some </a:t>
                </a:r>
                <a:r>
                  <a:rPr lang="en-US" dirty="0">
                    <a:solidFill>
                      <a:srgbClr val="C00000"/>
                    </a:solidFill>
                  </a:rPr>
                  <a:t>strict</a:t>
                </a:r>
                <a:r>
                  <a:rPr lang="en-US" dirty="0"/>
                  <a:t>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84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62200" y="3962400"/>
            <a:ext cx="3810000" cy="2438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40386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 B C D E </a:t>
            </a:r>
            <a:r>
              <a:rPr lang="en-US" b="1" dirty="0">
                <a:solidFill>
                  <a:srgbClr val="00B0F0"/>
                </a:solidFill>
              </a:rPr>
              <a:t>F G H I J </a:t>
            </a:r>
          </a:p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H</a:t>
            </a:r>
            <a:r>
              <a:rPr lang="en-US" b="1" dirty="0"/>
              <a:t> </a:t>
            </a:r>
            <a:r>
              <a:rPr lang="en-US" b="1" dirty="0">
                <a:solidFill>
                  <a:srgbClr val="92D050"/>
                </a:solidFill>
              </a:rPr>
              <a:t>C D E </a:t>
            </a:r>
            <a:r>
              <a:rPr lang="en-US" b="1" dirty="0">
                <a:solidFill>
                  <a:srgbClr val="00B0F0"/>
                </a:solidFill>
              </a:rPr>
              <a:t>I J </a:t>
            </a:r>
            <a:r>
              <a:rPr lang="en-US" b="1" dirty="0">
                <a:solidFill>
                  <a:srgbClr val="92D05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781300" y="4317734"/>
            <a:ext cx="2095500" cy="14734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11"/>
          <p:cNvCxnSpPr>
            <a:stCxn id="6" idx="3"/>
            <a:endCxn id="5" idx="1"/>
          </p:cNvCxnSpPr>
          <p:nvPr/>
        </p:nvCxnSpPr>
        <p:spPr>
          <a:xfrm flipV="1">
            <a:off x="6068633" y="4500265"/>
            <a:ext cx="332167" cy="2442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definition of bug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1063305"/>
                <a:ext cx="8229600" cy="4572000"/>
              </a:xfrm>
            </p:spPr>
            <p:txBody>
              <a:bodyPr/>
              <a:lstStyle/>
              <a:p>
                <a:r>
                  <a:rPr lang="en-US" dirty="0"/>
                  <a:t>An ordering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pair of events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schedule s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occurs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set of schedules that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1063305"/>
                <a:ext cx="8229600" cy="4572000"/>
              </a:xfrm>
              <a:blipFill>
                <a:blip r:embed="rId2"/>
                <a:stretch>
                  <a:fillRect l="-741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62200" y="3962400"/>
            <a:ext cx="3810000" cy="2438400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47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40386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 B C D E </a:t>
            </a:r>
            <a:r>
              <a:rPr lang="en-US" b="1" dirty="0">
                <a:solidFill>
                  <a:srgbClr val="00B0F0"/>
                </a:solidFill>
              </a:rPr>
              <a:t>F G H I J </a:t>
            </a:r>
          </a:p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H</a:t>
            </a:r>
            <a:r>
              <a:rPr lang="en-US" b="1" dirty="0"/>
              <a:t> </a:t>
            </a:r>
            <a:r>
              <a:rPr lang="en-US" b="1" dirty="0">
                <a:solidFill>
                  <a:srgbClr val="92D050"/>
                </a:solidFill>
              </a:rPr>
              <a:t>C D E </a:t>
            </a:r>
            <a:r>
              <a:rPr lang="en-US" b="1" dirty="0">
                <a:solidFill>
                  <a:srgbClr val="00B0F0"/>
                </a:solidFill>
              </a:rPr>
              <a:t>I J </a:t>
            </a:r>
          </a:p>
          <a:p>
            <a:r>
              <a:rPr lang="en-US" b="1" dirty="0">
                <a:solidFill>
                  <a:srgbClr val="00B0F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781300" y="4317734"/>
            <a:ext cx="2095500" cy="14734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6948" y="5452645"/>
            <a:ext cx="2092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</a:t>
            </a:r>
            <a:r>
              <a:rPr lang="en-US" b="1" u="sng" dirty="0">
                <a:solidFill>
                  <a:srgbClr val="00B0F0"/>
                </a:solidFill>
              </a:rPr>
              <a:t>H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92D050"/>
                </a:solidFill>
              </a:rPr>
              <a:t>C</a:t>
            </a:r>
            <a:r>
              <a:rPr lang="en-US" b="1" dirty="0">
                <a:solidFill>
                  <a:srgbClr val="92D050"/>
                </a:solidFill>
              </a:rPr>
              <a:t> D E </a:t>
            </a:r>
            <a:r>
              <a:rPr lang="en-US" b="1" dirty="0">
                <a:solidFill>
                  <a:srgbClr val="00B0F0"/>
                </a:solidFill>
              </a:rPr>
              <a:t>I J 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</a:t>
            </a:r>
            <a:r>
              <a:rPr lang="en-US" b="1" u="sng" dirty="0">
                <a:solidFill>
                  <a:srgbClr val="00B0F0"/>
                </a:solidFill>
              </a:rPr>
              <a:t>H</a:t>
            </a:r>
            <a:r>
              <a:rPr lang="en-US" b="1" dirty="0">
                <a:solidFill>
                  <a:srgbClr val="00B0F0"/>
                </a:solidFill>
              </a:rPr>
              <a:t> I J </a:t>
            </a:r>
            <a:r>
              <a:rPr lang="en-US" b="1" u="sng" dirty="0">
                <a:solidFill>
                  <a:srgbClr val="92D050"/>
                </a:solidFill>
              </a:rPr>
              <a:t>C</a:t>
            </a:r>
            <a:r>
              <a:rPr lang="en-US" b="1" dirty="0">
                <a:solidFill>
                  <a:srgbClr val="92D050"/>
                </a:solidFill>
              </a:rPr>
              <a:t> D E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3962400" y="4744505"/>
                <a:ext cx="1963548" cy="1122895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44505"/>
                <a:ext cx="1963548" cy="112289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11"/>
          <p:cNvCxnSpPr/>
          <p:nvPr/>
        </p:nvCxnSpPr>
        <p:spPr>
          <a:xfrm flipV="1">
            <a:off x="6068633" y="4500265"/>
            <a:ext cx="332167" cy="2442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/>
          <p:nvPr/>
        </p:nvCxnSpPr>
        <p:spPr>
          <a:xfrm>
            <a:off x="5925949" y="5334001"/>
            <a:ext cx="474853" cy="457198"/>
          </a:xfrm>
          <a:prstGeom prst="bentConnector3">
            <a:avLst>
              <a:gd name="adj1" fmla="val 3056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definition of bug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1456984"/>
                <a:ext cx="8229600" cy="4572000"/>
              </a:xfrm>
            </p:spPr>
            <p:txBody>
              <a:bodyPr/>
              <a:lstStyle/>
              <a:p>
                <a:r>
                  <a:rPr lang="en-US" dirty="0"/>
                  <a:t>A bug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the smallest such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1456984"/>
                <a:ext cx="8229600" cy="4572000"/>
              </a:xfrm>
              <a:blipFill>
                <a:blip r:embed="rId2"/>
                <a:stretch>
                  <a:fillRect l="-741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62200" y="3962400"/>
            <a:ext cx="3810000" cy="2438400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47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40386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 B C D E </a:t>
            </a:r>
            <a:r>
              <a:rPr lang="en-US" b="1" dirty="0">
                <a:solidFill>
                  <a:srgbClr val="00B0F0"/>
                </a:solidFill>
              </a:rPr>
              <a:t>F G H I J </a:t>
            </a:r>
          </a:p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H</a:t>
            </a:r>
            <a:r>
              <a:rPr lang="en-US" b="1" dirty="0"/>
              <a:t> </a:t>
            </a:r>
            <a:r>
              <a:rPr lang="en-US" b="1" dirty="0">
                <a:solidFill>
                  <a:srgbClr val="92D050"/>
                </a:solidFill>
              </a:rPr>
              <a:t>C D E </a:t>
            </a:r>
            <a:r>
              <a:rPr lang="en-US" b="1" dirty="0">
                <a:solidFill>
                  <a:srgbClr val="00B0F0"/>
                </a:solidFill>
              </a:rPr>
              <a:t>I J </a:t>
            </a:r>
          </a:p>
          <a:p>
            <a:r>
              <a:rPr lang="en-US" b="1" dirty="0">
                <a:solidFill>
                  <a:srgbClr val="00B0F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5" y="4513672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781300" y="4317734"/>
            <a:ext cx="2095500" cy="14734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29" y="4592801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306948" y="5452645"/>
            <a:ext cx="2092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</a:t>
            </a:r>
            <a:r>
              <a:rPr lang="en-US" b="1" u="sng" dirty="0">
                <a:solidFill>
                  <a:srgbClr val="00B0F0"/>
                </a:solidFill>
              </a:rPr>
              <a:t>H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92D050"/>
                </a:solidFill>
              </a:rPr>
              <a:t>C</a:t>
            </a:r>
            <a:r>
              <a:rPr lang="en-US" b="1" dirty="0">
                <a:solidFill>
                  <a:srgbClr val="92D050"/>
                </a:solidFill>
              </a:rPr>
              <a:t> D E </a:t>
            </a:r>
            <a:r>
              <a:rPr lang="en-US" b="1" dirty="0">
                <a:solidFill>
                  <a:srgbClr val="00B0F0"/>
                </a:solidFill>
              </a:rPr>
              <a:t>I J </a:t>
            </a:r>
            <a:r>
              <a:rPr lang="en-US" sz="2000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A B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 G </a:t>
            </a:r>
            <a:r>
              <a:rPr lang="en-US" b="1" u="sng" dirty="0">
                <a:solidFill>
                  <a:srgbClr val="00B0F0"/>
                </a:solidFill>
              </a:rPr>
              <a:t>H</a:t>
            </a:r>
            <a:r>
              <a:rPr lang="en-US" b="1" dirty="0">
                <a:solidFill>
                  <a:srgbClr val="00B0F0"/>
                </a:solidFill>
              </a:rPr>
              <a:t> I J </a:t>
            </a:r>
            <a:r>
              <a:rPr lang="en-US" b="1" u="sng" dirty="0">
                <a:solidFill>
                  <a:srgbClr val="92D050"/>
                </a:solidFill>
              </a:rPr>
              <a:t>C</a:t>
            </a:r>
            <a:r>
              <a:rPr lang="en-US" b="1" dirty="0">
                <a:solidFill>
                  <a:srgbClr val="92D050"/>
                </a:solidFill>
              </a:rPr>
              <a:t> D E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</a:t>
            </a:r>
            <a:endParaRPr lang="en-US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983681" y="4981913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81" y="4981913"/>
                <a:ext cx="1524000" cy="58726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11"/>
          <p:cNvCxnSpPr/>
          <p:nvPr/>
        </p:nvCxnSpPr>
        <p:spPr>
          <a:xfrm flipV="1">
            <a:off x="6068633" y="4500265"/>
            <a:ext cx="332167" cy="2442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10" idx="6"/>
          </p:cNvCxnSpPr>
          <p:nvPr/>
        </p:nvCxnSpPr>
        <p:spPr>
          <a:xfrm>
            <a:off x="4507681" y="5275545"/>
            <a:ext cx="1600202" cy="52223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5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all bugs of depth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A set of schedules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covers</a:t>
                </a:r>
                <a:r>
                  <a:rPr lang="en-US" dirty="0"/>
                  <a:t> all bugs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b="0" dirty="0"/>
              </a:p>
              <a:p>
                <a:pPr lvl="4"/>
                <a:endParaRPr lang="en-US" dirty="0"/>
              </a:p>
              <a:p>
                <a:r>
                  <a:rPr lang="en-US" dirty="0"/>
                  <a:t>Coverage problem: find the smallest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84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286000" y="4506968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06968"/>
                <a:ext cx="1524000" cy="58726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352800" y="3581400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581400"/>
                <a:ext cx="1524000" cy="58726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029200" y="3919022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19022"/>
                <a:ext cx="1524000" cy="58726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4995644" y="4841861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44" y="4841861"/>
                <a:ext cx="1524000" cy="58726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468848" y="5424912"/>
                <a:ext cx="1524000" cy="58726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  <a:alpha val="88000"/>
                    </a:schemeClr>
                  </a:gs>
                  <a:gs pos="35000">
                    <a:schemeClr val="accent3">
                      <a:tint val="37000"/>
                      <a:satMod val="300000"/>
                      <a:alpha val="75000"/>
                    </a:schemeClr>
                  </a:gs>
                  <a:gs pos="100000">
                    <a:schemeClr val="accent3">
                      <a:tint val="15000"/>
                      <a:satMod val="350000"/>
                      <a:alpha val="54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848" y="5424912"/>
                <a:ext cx="1524000" cy="58726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250384" y="3980266"/>
            <a:ext cx="2209800" cy="15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7000"/>
                </a:schemeClr>
              </a:gs>
              <a:gs pos="78000">
                <a:schemeClr val="accent6">
                  <a:tint val="37000"/>
                  <a:satMod val="300000"/>
                  <a:alpha val="59000"/>
                </a:schemeClr>
              </a:gs>
              <a:gs pos="100000">
                <a:schemeClr val="accent6">
                  <a:tint val="15000"/>
                  <a:satMod val="350000"/>
                  <a:alpha val="37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60582" y="4511434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82" y="4511434"/>
                <a:ext cx="44595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66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study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5"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5243" y="914400"/>
            <a:ext cx="49530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 to cover all of: </a:t>
            </a:r>
          </a:p>
        </p:txBody>
      </p:sp>
      <p:sp>
        <p:nvSpPr>
          <p:cNvPr id="4" name="Oval 3"/>
          <p:cNvSpPr/>
          <p:nvPr/>
        </p:nvSpPr>
        <p:spPr>
          <a:xfrm>
            <a:off x="2058194" y="14977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31467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30515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31467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3051543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 flipH="1">
            <a:off x="2209800" y="1802543"/>
            <a:ext cx="794" cy="512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318357" y="1757906"/>
            <a:ext cx="621880" cy="6014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22098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>
            <a:off x="30480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16" idx="1"/>
          </p:cNvCxnSpPr>
          <p:nvPr/>
        </p:nvCxnSpPr>
        <p:spPr>
          <a:xfrm>
            <a:off x="2317563" y="3311706"/>
            <a:ext cx="621880" cy="5213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6606" y="378840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2056606" y="45252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94806" y="378840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>
            <a:off x="2209006" y="4093208"/>
            <a:ext cx="0" cy="432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6" idx="0"/>
          </p:cNvCxnSpPr>
          <p:nvPr/>
        </p:nvCxnSpPr>
        <p:spPr>
          <a:xfrm flipH="1">
            <a:off x="30472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4" idx="0"/>
          </p:cNvCxnSpPr>
          <p:nvPr/>
        </p:nvCxnSpPr>
        <p:spPr>
          <a:xfrm flipH="1">
            <a:off x="22090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  <a:endCxn id="15" idx="7"/>
          </p:cNvCxnSpPr>
          <p:nvPr/>
        </p:nvCxnSpPr>
        <p:spPr>
          <a:xfrm flipH="1">
            <a:off x="2316769" y="4093208"/>
            <a:ext cx="730437" cy="4767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876800" y="1447800"/>
            <a:ext cx="2703903" cy="305486"/>
            <a:chOff x="4876800" y="2104922"/>
            <a:chExt cx="2703903" cy="305486"/>
          </a:xfrm>
        </p:grpSpPr>
        <p:grpSp>
          <p:nvGrpSpPr>
            <p:cNvPr id="42" name="Group 4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0" name="Straight Arrow Connector 39"/>
              <p:cNvCxnSpPr>
                <a:endCxn id="3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46" name="Straight Arrow Connector 45"/>
              <p:cNvCxnSpPr>
                <a:endCxn id="4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4876800" y="1972452"/>
            <a:ext cx="2703903" cy="305486"/>
            <a:chOff x="4876800" y="2104922"/>
            <a:chExt cx="2703903" cy="305486"/>
          </a:xfrm>
        </p:grpSpPr>
        <p:grpSp>
          <p:nvGrpSpPr>
            <p:cNvPr id="58" name="Group 57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65" name="Straight Arrow Connector 64"/>
              <p:cNvCxnSpPr>
                <a:endCxn id="64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62" name="Straight Arrow Connector 61"/>
              <p:cNvCxnSpPr>
                <a:endCxn id="6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>
            <a:off x="4876800" y="2497104"/>
            <a:ext cx="2703903" cy="305486"/>
            <a:chOff x="4876800" y="2104922"/>
            <a:chExt cx="2703903" cy="305486"/>
          </a:xfrm>
        </p:grpSpPr>
        <p:grpSp>
          <p:nvGrpSpPr>
            <p:cNvPr id="76" name="Group 75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83" name="Straight Arrow Connector 82"/>
              <p:cNvCxnSpPr>
                <a:endCxn id="82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0" name="Straight Arrow Connector 79"/>
              <p:cNvCxnSpPr>
                <a:endCxn id="7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4876800" y="3021756"/>
            <a:ext cx="2703903" cy="305486"/>
            <a:chOff x="4876800" y="2104922"/>
            <a:chExt cx="2703903" cy="305486"/>
          </a:xfrm>
        </p:grpSpPr>
        <p:grpSp>
          <p:nvGrpSpPr>
            <p:cNvPr id="85" name="Group 84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92" name="Straight Arrow Connector 91"/>
              <p:cNvCxnSpPr>
                <a:endCxn id="9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9" name="Straight Arrow Connector 88"/>
              <p:cNvCxnSpPr>
                <a:endCxn id="8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876800" y="3546408"/>
            <a:ext cx="2703903" cy="305486"/>
            <a:chOff x="4876800" y="2104922"/>
            <a:chExt cx="2703903" cy="305486"/>
          </a:xfrm>
        </p:grpSpPr>
        <p:grpSp>
          <p:nvGrpSpPr>
            <p:cNvPr id="94" name="Group 93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101" name="Straight Arrow Connector 100"/>
              <p:cNvCxnSpPr>
                <a:endCxn id="100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98" name="Straight Arrow Connector 97"/>
              <p:cNvCxnSpPr>
                <a:endCxn id="97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4876800" y="4071060"/>
            <a:ext cx="2703903" cy="305486"/>
            <a:chOff x="4876800" y="2104922"/>
            <a:chExt cx="2703903" cy="30548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110" name="Straight Arrow Connector 109"/>
              <p:cNvCxnSpPr>
                <a:endCxn id="10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07" name="Straight Arrow Connector 106"/>
              <p:cNvCxnSpPr>
                <a:endCxn id="106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4896447" y="4595712"/>
            <a:ext cx="2703903" cy="305486"/>
            <a:chOff x="4876800" y="2104922"/>
            <a:chExt cx="2703903" cy="305486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cxnSp>
            <p:nvCxnSpPr>
              <p:cNvPr id="119" name="Straight Arrow Connector 118"/>
              <p:cNvCxnSpPr>
                <a:endCxn id="11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6" name="Straight Arrow Connector 115"/>
              <p:cNvCxnSpPr>
                <a:endCxn id="11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89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HARD</a:t>
            </a:r>
          </a:p>
        </p:txBody>
      </p:sp>
      <p:pic>
        <p:nvPicPr>
          <p:cNvPr id="4" name="Content Placeholder 4" descr="blue green cotton &lt;strong&gt;threading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0863"/>
            <a:ext cx="7722238" cy="48601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2591066" cy="2098763"/>
          </a:xfrm>
        </p:spPr>
      </p:pic>
      <p:pic>
        <p:nvPicPr>
          <p:cNvPr id="8" name="Picture 7" descr="The Art Of Bugfixing - Chapter 2 — Geek&amp;Pok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1218092"/>
            <a:ext cx="4305300" cy="4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study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5"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058194" y="14977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31467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30515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31467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3051543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 flipH="1">
            <a:off x="2209800" y="1802543"/>
            <a:ext cx="794" cy="512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318357" y="1757906"/>
            <a:ext cx="621880" cy="6014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22098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>
            <a:off x="30480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16" idx="1"/>
          </p:cNvCxnSpPr>
          <p:nvPr/>
        </p:nvCxnSpPr>
        <p:spPr>
          <a:xfrm>
            <a:off x="2317563" y="3311706"/>
            <a:ext cx="621880" cy="5213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6606" y="378840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2056606" y="45252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94806" y="378840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>
            <a:off x="2209006" y="4093208"/>
            <a:ext cx="0" cy="432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6" idx="0"/>
          </p:cNvCxnSpPr>
          <p:nvPr/>
        </p:nvCxnSpPr>
        <p:spPr>
          <a:xfrm flipH="1">
            <a:off x="30472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4" idx="0"/>
          </p:cNvCxnSpPr>
          <p:nvPr/>
        </p:nvCxnSpPr>
        <p:spPr>
          <a:xfrm flipH="1">
            <a:off x="22090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  <a:endCxn id="15" idx="7"/>
          </p:cNvCxnSpPr>
          <p:nvPr/>
        </p:nvCxnSpPr>
        <p:spPr>
          <a:xfrm flipH="1">
            <a:off x="2316769" y="4093208"/>
            <a:ext cx="730437" cy="4767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876800" y="1447800"/>
            <a:ext cx="2703903" cy="305486"/>
            <a:chOff x="4876800" y="2104922"/>
            <a:chExt cx="2703903" cy="305486"/>
          </a:xfrm>
        </p:grpSpPr>
        <p:grpSp>
          <p:nvGrpSpPr>
            <p:cNvPr id="42" name="Group 4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0" name="Straight Arrow Connector 39"/>
              <p:cNvCxnSpPr>
                <a:endCxn id="3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46" name="Straight Arrow Connector 45"/>
              <p:cNvCxnSpPr>
                <a:endCxn id="4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4876800" y="1972452"/>
            <a:ext cx="2703903" cy="305486"/>
            <a:chOff x="4876800" y="2104922"/>
            <a:chExt cx="2703903" cy="305486"/>
          </a:xfrm>
        </p:grpSpPr>
        <p:grpSp>
          <p:nvGrpSpPr>
            <p:cNvPr id="58" name="Group 57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65" name="Straight Arrow Connector 64"/>
              <p:cNvCxnSpPr>
                <a:endCxn id="64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62" name="Straight Arrow Connector 61"/>
              <p:cNvCxnSpPr>
                <a:endCxn id="6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>
            <a:off x="4876800" y="2497104"/>
            <a:ext cx="2703903" cy="305486"/>
            <a:chOff x="4876800" y="2104922"/>
            <a:chExt cx="2703903" cy="305486"/>
          </a:xfrm>
        </p:grpSpPr>
        <p:grpSp>
          <p:nvGrpSpPr>
            <p:cNvPr id="76" name="Group 75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83" name="Straight Arrow Connector 82"/>
              <p:cNvCxnSpPr>
                <a:endCxn id="82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0" name="Straight Arrow Connector 79"/>
              <p:cNvCxnSpPr>
                <a:endCxn id="7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4876800" y="3021756"/>
            <a:ext cx="2703903" cy="305486"/>
            <a:chOff x="4876800" y="2104922"/>
            <a:chExt cx="2703903" cy="305486"/>
          </a:xfrm>
        </p:grpSpPr>
        <p:grpSp>
          <p:nvGrpSpPr>
            <p:cNvPr id="85" name="Group 84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92" name="Straight Arrow Connector 91"/>
              <p:cNvCxnSpPr>
                <a:endCxn id="9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9" name="Straight Arrow Connector 88"/>
              <p:cNvCxnSpPr>
                <a:endCxn id="8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876800" y="3546408"/>
            <a:ext cx="2703903" cy="305486"/>
            <a:chOff x="4876800" y="2104922"/>
            <a:chExt cx="2703903" cy="305486"/>
          </a:xfrm>
        </p:grpSpPr>
        <p:grpSp>
          <p:nvGrpSpPr>
            <p:cNvPr id="94" name="Group 93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101" name="Straight Arrow Connector 100"/>
              <p:cNvCxnSpPr>
                <a:endCxn id="100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98" name="Straight Arrow Connector 97"/>
              <p:cNvCxnSpPr>
                <a:endCxn id="97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4876800" y="4071060"/>
            <a:ext cx="2703903" cy="305486"/>
            <a:chOff x="4876800" y="2104922"/>
            <a:chExt cx="2703903" cy="30548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110" name="Straight Arrow Connector 109"/>
              <p:cNvCxnSpPr>
                <a:endCxn id="10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07" name="Straight Arrow Connector 106"/>
              <p:cNvCxnSpPr>
                <a:endCxn id="106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4896447" y="4595712"/>
            <a:ext cx="2703903" cy="305486"/>
            <a:chOff x="4876800" y="2104922"/>
            <a:chExt cx="2703903" cy="305486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cxnSp>
            <p:nvCxnSpPr>
              <p:cNvPr id="119" name="Straight Arrow Connector 118"/>
              <p:cNvCxnSpPr>
                <a:endCxn id="11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6" name="Straight Arrow Connector 115"/>
              <p:cNvCxnSpPr>
                <a:endCxn id="11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Oval 119"/>
          <p:cNvSpPr/>
          <p:nvPr/>
        </p:nvSpPr>
        <p:spPr>
          <a:xfrm>
            <a:off x="4338616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1" name="Oval 120"/>
          <p:cNvSpPr/>
          <p:nvPr/>
        </p:nvSpPr>
        <p:spPr>
          <a:xfrm>
            <a:off x="4896447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22" name="Straight Arrow Connector 121"/>
          <p:cNvCxnSpPr>
            <a:stCxn id="120" idx="6"/>
            <a:endCxn id="121" idx="2"/>
          </p:cNvCxnSpPr>
          <p:nvPr/>
        </p:nvCxnSpPr>
        <p:spPr>
          <a:xfrm>
            <a:off x="4643416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5454278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4" name="Straight Arrow Connector 123"/>
          <p:cNvCxnSpPr>
            <a:stCxn id="121" idx="6"/>
            <a:endCxn id="123" idx="2"/>
          </p:cNvCxnSpPr>
          <p:nvPr/>
        </p:nvCxnSpPr>
        <p:spPr>
          <a:xfrm>
            <a:off x="5201247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3" idx="6"/>
            <a:endCxn id="126" idx="2"/>
          </p:cNvCxnSpPr>
          <p:nvPr/>
        </p:nvCxnSpPr>
        <p:spPr>
          <a:xfrm>
            <a:off x="5759078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6012109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7" name="Oval 126"/>
          <p:cNvSpPr/>
          <p:nvPr/>
        </p:nvSpPr>
        <p:spPr>
          <a:xfrm>
            <a:off x="6569940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28" name="Straight Arrow Connector 127"/>
          <p:cNvCxnSpPr>
            <a:stCxn id="126" idx="6"/>
            <a:endCxn id="127" idx="2"/>
          </p:cNvCxnSpPr>
          <p:nvPr/>
        </p:nvCxnSpPr>
        <p:spPr>
          <a:xfrm>
            <a:off x="6316909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7127771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0" name="Straight Arrow Connector 129"/>
          <p:cNvCxnSpPr>
            <a:stCxn id="127" idx="6"/>
            <a:endCxn id="129" idx="2"/>
          </p:cNvCxnSpPr>
          <p:nvPr/>
        </p:nvCxnSpPr>
        <p:spPr>
          <a:xfrm>
            <a:off x="6874740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9" idx="6"/>
            <a:endCxn id="132" idx="2"/>
          </p:cNvCxnSpPr>
          <p:nvPr/>
        </p:nvCxnSpPr>
        <p:spPr>
          <a:xfrm>
            <a:off x="7432571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7685602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3" name="Oval 132"/>
          <p:cNvSpPr/>
          <p:nvPr/>
        </p:nvSpPr>
        <p:spPr>
          <a:xfrm>
            <a:off x="8243436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34" name="Straight Arrow Connector 133"/>
          <p:cNvCxnSpPr>
            <a:stCxn id="132" idx="6"/>
            <a:endCxn id="133" idx="2"/>
          </p:cNvCxnSpPr>
          <p:nvPr/>
        </p:nvCxnSpPr>
        <p:spPr>
          <a:xfrm>
            <a:off x="7990402" y="5444804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338616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6" name="Oval 135"/>
          <p:cNvSpPr/>
          <p:nvPr/>
        </p:nvSpPr>
        <p:spPr>
          <a:xfrm>
            <a:off x="4896447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37" name="Straight Arrow Connector 136"/>
          <p:cNvCxnSpPr>
            <a:stCxn id="135" idx="6"/>
            <a:endCxn id="136" idx="2"/>
          </p:cNvCxnSpPr>
          <p:nvPr/>
        </p:nvCxnSpPr>
        <p:spPr>
          <a:xfrm>
            <a:off x="4643416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5454278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9" name="Straight Arrow Connector 138"/>
          <p:cNvCxnSpPr>
            <a:stCxn id="136" idx="6"/>
            <a:endCxn id="138" idx="2"/>
          </p:cNvCxnSpPr>
          <p:nvPr/>
        </p:nvCxnSpPr>
        <p:spPr>
          <a:xfrm>
            <a:off x="5201247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8" idx="6"/>
            <a:endCxn id="141" idx="2"/>
          </p:cNvCxnSpPr>
          <p:nvPr/>
        </p:nvCxnSpPr>
        <p:spPr>
          <a:xfrm>
            <a:off x="5759078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012109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2" name="Oval 141"/>
          <p:cNvSpPr/>
          <p:nvPr/>
        </p:nvSpPr>
        <p:spPr>
          <a:xfrm>
            <a:off x="6569940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43" name="Straight Arrow Connector 142"/>
          <p:cNvCxnSpPr>
            <a:stCxn id="141" idx="6"/>
            <a:endCxn id="142" idx="2"/>
          </p:cNvCxnSpPr>
          <p:nvPr/>
        </p:nvCxnSpPr>
        <p:spPr>
          <a:xfrm>
            <a:off x="6316909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7127771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45" name="Straight Arrow Connector 144"/>
          <p:cNvCxnSpPr>
            <a:stCxn id="142" idx="6"/>
            <a:endCxn id="144" idx="2"/>
          </p:cNvCxnSpPr>
          <p:nvPr/>
        </p:nvCxnSpPr>
        <p:spPr>
          <a:xfrm>
            <a:off x="6874740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4" idx="6"/>
            <a:endCxn id="147" idx="2"/>
          </p:cNvCxnSpPr>
          <p:nvPr/>
        </p:nvCxnSpPr>
        <p:spPr>
          <a:xfrm>
            <a:off x="7432571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685602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48" name="Oval 147"/>
          <p:cNvSpPr/>
          <p:nvPr/>
        </p:nvSpPr>
        <p:spPr>
          <a:xfrm>
            <a:off x="8243436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49" name="Straight Arrow Connector 148"/>
          <p:cNvCxnSpPr>
            <a:stCxn id="147" idx="6"/>
            <a:endCxn id="148" idx="2"/>
          </p:cNvCxnSpPr>
          <p:nvPr/>
        </p:nvCxnSpPr>
        <p:spPr>
          <a:xfrm>
            <a:off x="7990402" y="5942202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ontent Placeholder 2"/>
          <p:cNvSpPr txBox="1">
            <a:spLocks/>
          </p:cNvSpPr>
          <p:nvPr/>
        </p:nvSpPr>
        <p:spPr>
          <a:xfrm>
            <a:off x="3625243" y="914400"/>
            <a:ext cx="49530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latinLnBrk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latinLnBrk="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latinLnBrk="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latinLnBrk="0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latinLnBrk="0">
              <a:spcBef>
                <a:spcPts val="370"/>
              </a:spcBef>
              <a:buClr>
                <a:schemeClr val="accent3"/>
              </a:buClr>
              <a:buFontTx/>
              <a:buChar char="o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latinLnBrk="0">
              <a:spcBef>
                <a:spcPts val="370"/>
              </a:spcBef>
              <a:buClr>
                <a:schemeClr val="accent3"/>
              </a:buClr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latinLnBrk="0">
              <a:spcBef>
                <a:spcPts val="370"/>
              </a:spcBef>
              <a:buClr>
                <a:schemeClr val="accent2"/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latinLnBrk="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latinLnBrk="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/>
              <a:t>Need to cover all of: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21032" y="5140495"/>
            <a:ext cx="2804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</a:t>
            </a:r>
            <a:r>
              <a:rPr lang="en-US" sz="2800" dirty="0" err="1"/>
              <a:t>interleavings</a:t>
            </a:r>
            <a:r>
              <a:rPr lang="en-US" sz="2800" dirty="0"/>
              <a:t> </a:t>
            </a:r>
          </a:p>
          <a:p>
            <a:r>
              <a:rPr lang="en-US" sz="2800" dirty="0"/>
              <a:t>are sufficient!</a:t>
            </a:r>
          </a:p>
        </p:txBody>
      </p:sp>
    </p:spTree>
    <p:extLst>
      <p:ext uri="{BB962C8B-B14F-4D97-AF65-F5344CB8AC3E}">
        <p14:creationId xmlns:p14="http://schemas.microsoft.com/office/powerpoint/2010/main" val="343416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Any partial-order G can be expressed as an intersection of a set of total orders</a:t>
                </a:r>
              </a:p>
              <a:p>
                <a:pPr lvl="1"/>
                <a:r>
                  <a:rPr lang="en-US" dirty="0"/>
                  <a:t>This set is called a realizer of 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any unordered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 realizer contains two total orders that cover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Dimension of 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size of the smallest realizer of G </a:t>
                </a:r>
                <a:r>
                  <a:rPr lang="en-US" dirty="0"/>
                  <a:t>[</a:t>
                </a:r>
                <a:r>
                  <a:rPr lang="en-US" dirty="0" err="1"/>
                  <a:t>Dushnik</a:t>
                </a:r>
                <a:r>
                  <a:rPr lang="en-US" dirty="0"/>
                  <a:t> &amp; Miller ‘41] </a:t>
                </a:r>
                <a:endParaRPr lang="en-US" sz="2800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49" t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7432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286000" y="2895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3657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2895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3657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0" name="Straight Arrow Connector 9"/>
          <p:cNvCxnSpPr>
            <a:stCxn id="4" idx="3"/>
            <a:endCxn id="5" idx="7"/>
          </p:cNvCxnSpPr>
          <p:nvPr/>
        </p:nvCxnSpPr>
        <p:spPr>
          <a:xfrm rot="5400000">
            <a:off x="2546163" y="2698563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7" idx="1"/>
          </p:cNvCxnSpPr>
          <p:nvPr/>
        </p:nvCxnSpPr>
        <p:spPr>
          <a:xfrm rot="16200000" flipH="1">
            <a:off x="2965263" y="2736663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4"/>
            <a:endCxn id="6" idx="0"/>
          </p:cNvCxnSpPr>
          <p:nvPr/>
        </p:nvCxnSpPr>
        <p:spPr>
          <a:xfrm rot="5400000">
            <a:off x="2209800" y="34290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8" idx="0"/>
          </p:cNvCxnSpPr>
          <p:nvPr/>
        </p:nvCxnSpPr>
        <p:spPr>
          <a:xfrm rot="5400000">
            <a:off x="3048000" y="34290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8" idx="1"/>
          </p:cNvCxnSpPr>
          <p:nvPr/>
        </p:nvCxnSpPr>
        <p:spPr>
          <a:xfrm rot="16200000" flipH="1">
            <a:off x="2584263" y="3117663"/>
            <a:ext cx="546474" cy="622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0" y="2819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47244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52578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57912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8" name="Oval 27"/>
          <p:cNvSpPr/>
          <p:nvPr/>
        </p:nvSpPr>
        <p:spPr>
          <a:xfrm>
            <a:off x="63246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/>
          <p:cNvSpPr/>
          <p:nvPr/>
        </p:nvSpPr>
        <p:spPr>
          <a:xfrm>
            <a:off x="6934200" y="2438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30" name="Straight Arrow Connector 29"/>
          <p:cNvCxnSpPr>
            <a:stCxn id="25" idx="6"/>
            <a:endCxn id="26" idx="2"/>
          </p:cNvCxnSpPr>
          <p:nvPr/>
        </p:nvCxnSpPr>
        <p:spPr>
          <a:xfrm>
            <a:off x="5029200" y="25908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6"/>
            <a:endCxn id="27" idx="2"/>
          </p:cNvCxnSpPr>
          <p:nvPr/>
        </p:nvCxnSpPr>
        <p:spPr>
          <a:xfrm>
            <a:off x="5562600" y="25908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6"/>
            <a:endCxn id="28" idx="2"/>
          </p:cNvCxnSpPr>
          <p:nvPr/>
        </p:nvCxnSpPr>
        <p:spPr>
          <a:xfrm>
            <a:off x="6096000" y="25908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6"/>
            <a:endCxn id="29" idx="2"/>
          </p:cNvCxnSpPr>
          <p:nvPr/>
        </p:nvCxnSpPr>
        <p:spPr>
          <a:xfrm>
            <a:off x="6629400" y="25908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724400" y="3505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257800" y="3505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9" name="Oval 48"/>
          <p:cNvSpPr/>
          <p:nvPr/>
        </p:nvSpPr>
        <p:spPr>
          <a:xfrm>
            <a:off x="5791200" y="3505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0" name="Oval 49"/>
          <p:cNvSpPr/>
          <p:nvPr/>
        </p:nvSpPr>
        <p:spPr>
          <a:xfrm>
            <a:off x="6324600" y="3505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1" name="Oval 50"/>
          <p:cNvSpPr/>
          <p:nvPr/>
        </p:nvSpPr>
        <p:spPr>
          <a:xfrm>
            <a:off x="6934200" y="3505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52" name="Straight Arrow Connector 51"/>
          <p:cNvCxnSpPr>
            <a:stCxn id="47" idx="6"/>
            <a:endCxn id="48" idx="2"/>
          </p:cNvCxnSpPr>
          <p:nvPr/>
        </p:nvCxnSpPr>
        <p:spPr>
          <a:xfrm>
            <a:off x="5029200" y="36576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6"/>
            <a:endCxn id="49" idx="2"/>
          </p:cNvCxnSpPr>
          <p:nvPr/>
        </p:nvCxnSpPr>
        <p:spPr>
          <a:xfrm>
            <a:off x="5562600" y="36576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6"/>
            <a:endCxn id="50" idx="2"/>
          </p:cNvCxnSpPr>
          <p:nvPr/>
        </p:nvCxnSpPr>
        <p:spPr>
          <a:xfrm>
            <a:off x="6096000" y="3657600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6629400" y="36576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2895600"/>
            <a:ext cx="2100255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72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a partial-order in d-dimensions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0" y="1624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081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2843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429000" y="2081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2843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rot="5400000">
            <a:off x="2850963" y="1884307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 rot="16200000" flipH="1">
            <a:off x="3270063" y="1922407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 rot="5400000">
            <a:off x="2514600" y="2614744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 rot="5400000">
            <a:off x="3352800" y="2614744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 rot="16200000" flipH="1">
            <a:off x="2889063" y="2303407"/>
            <a:ext cx="546474" cy="622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20051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5" name="Oval 14"/>
          <p:cNvSpPr/>
          <p:nvPr/>
        </p:nvSpPr>
        <p:spPr>
          <a:xfrm>
            <a:off x="1905000" y="3605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438400" y="3605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971800" y="3605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3505200" y="3605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114800" y="36053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0" name="Straight Arrow Connector 19"/>
          <p:cNvCxnSpPr>
            <a:stCxn id="15" idx="6"/>
            <a:endCxn id="16" idx="2"/>
          </p:cNvCxnSpPr>
          <p:nvPr/>
        </p:nvCxnSpPr>
        <p:spPr>
          <a:xfrm>
            <a:off x="2209800" y="37577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7" idx="2"/>
          </p:cNvCxnSpPr>
          <p:nvPr/>
        </p:nvCxnSpPr>
        <p:spPr>
          <a:xfrm>
            <a:off x="2743200" y="37577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8" idx="2"/>
          </p:cNvCxnSpPr>
          <p:nvPr/>
        </p:nvCxnSpPr>
        <p:spPr>
          <a:xfrm>
            <a:off x="3276600" y="37577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  <a:endCxn id="19" idx="2"/>
          </p:cNvCxnSpPr>
          <p:nvPr/>
        </p:nvCxnSpPr>
        <p:spPr>
          <a:xfrm>
            <a:off x="3810000" y="3757744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05000" y="4672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2438400" y="4672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6" name="Oval 25"/>
          <p:cNvSpPr/>
          <p:nvPr/>
        </p:nvSpPr>
        <p:spPr>
          <a:xfrm>
            <a:off x="2971800" y="4672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3505200" y="4672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8" name="Oval 27"/>
          <p:cNvSpPr/>
          <p:nvPr/>
        </p:nvSpPr>
        <p:spPr>
          <a:xfrm>
            <a:off x="4114800" y="46721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9" name="Straight Arrow Connector 28"/>
          <p:cNvCxnSpPr>
            <a:stCxn id="24" idx="6"/>
            <a:endCxn id="25" idx="2"/>
          </p:cNvCxnSpPr>
          <p:nvPr/>
        </p:nvCxnSpPr>
        <p:spPr>
          <a:xfrm>
            <a:off x="2209800" y="48245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6"/>
            <a:endCxn id="26" idx="2"/>
          </p:cNvCxnSpPr>
          <p:nvPr/>
        </p:nvCxnSpPr>
        <p:spPr>
          <a:xfrm>
            <a:off x="2743200" y="48245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6"/>
            <a:endCxn id="27" idx="2"/>
          </p:cNvCxnSpPr>
          <p:nvPr/>
        </p:nvCxnSpPr>
        <p:spPr>
          <a:xfrm>
            <a:off x="3276600" y="4824544"/>
            <a:ext cx="228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6"/>
            <a:endCxn id="28" idx="2"/>
          </p:cNvCxnSpPr>
          <p:nvPr/>
        </p:nvCxnSpPr>
        <p:spPr>
          <a:xfrm>
            <a:off x="3810000" y="4824544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57400" y="4062544"/>
                <a:ext cx="2100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" sz="2400" b="1" i="1" dirty="0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62544"/>
                <a:ext cx="21002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05938"/>
              </p:ext>
            </p:extLst>
          </p:nvPr>
        </p:nvGraphicFramePr>
        <p:xfrm>
          <a:off x="5334000" y="1524000"/>
          <a:ext cx="2590800" cy="246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Oval 34"/>
          <p:cNvSpPr/>
          <p:nvPr/>
        </p:nvSpPr>
        <p:spPr>
          <a:xfrm>
            <a:off x="5486400" y="3454532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6019800" y="250238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6477000" y="14717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8" name="Oval 37"/>
          <p:cNvSpPr/>
          <p:nvPr/>
        </p:nvSpPr>
        <p:spPr>
          <a:xfrm>
            <a:off x="7086600" y="2995744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7620000" y="1937373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98578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Solving the coverage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53" t="-2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set of all executions of a program </a:t>
                </a:r>
              </a:p>
              <a:p>
                <a:pPr marL="0" indent="0">
                  <a:buNone/>
                </a:pPr>
                <a:r>
                  <a:rPr lang="en-US" dirty="0"/>
                  <a:t>      is the set of all </a:t>
                </a:r>
                <a:r>
                  <a:rPr lang="en-US" dirty="0" err="1"/>
                  <a:t>linearizations</a:t>
                </a:r>
                <a:r>
                  <a:rPr lang="en-US" dirty="0"/>
                  <a:t> of some partial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Find a realizer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finds all bugs of depth 2</a:t>
                </a:r>
              </a:p>
              <a:p>
                <a:endParaRPr lang="en-US" dirty="0"/>
              </a:p>
              <a:p>
                <a:r>
                  <a:rPr lang="en-US" dirty="0"/>
                  <a:t>Two problems:</a:t>
                </a:r>
              </a:p>
              <a:p>
                <a:pPr lvl="1"/>
                <a:r>
                  <a:rPr lang="en-US" dirty="0"/>
                  <a:t>The assumption above does not hold in practice</a:t>
                </a:r>
              </a:p>
              <a:p>
                <a:pPr lvl="1"/>
                <a:r>
                  <a:rPr lang="en-US" dirty="0"/>
                  <a:t>Finding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NP-hard [</a:t>
                </a:r>
                <a:r>
                  <a:rPr lang="en-US" dirty="0" err="1"/>
                  <a:t>Yannakakis</a:t>
                </a:r>
                <a:r>
                  <a:rPr lang="en-US" dirty="0"/>
                  <a:t> ‘82]</a:t>
                </a:r>
              </a:p>
              <a:p>
                <a:pPr marL="32004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84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8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Width of a Partial-Order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990600"/>
                <a:ext cx="8001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minimum number of total orders needed to cover G</a:t>
                </a:r>
              </a:p>
              <a:p>
                <a:pPr lvl="1"/>
                <a:r>
                  <a:rPr lang="en-US" dirty="0"/>
                  <a:t>Width corresponds to the number of “threads” in 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𝑤𝑖𝑑𝑡h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𝑤𝑖𝑑𝑡h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990600"/>
                <a:ext cx="8001000" cy="5029200"/>
              </a:xfrm>
              <a:blipFill>
                <a:blip r:embed="rId2"/>
                <a:stretch>
                  <a:fillRect l="-762" t="-1091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819400" y="2133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362200" y="25908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33528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200400" y="25908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33528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rot="5400000">
            <a:off x="2622363" y="2393763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 rot="16200000" flipH="1">
            <a:off x="3041463" y="2431863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 rot="5400000">
            <a:off x="2286000" y="31242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 rot="5400000">
            <a:off x="3124200" y="31242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1"/>
          </p:cNvCxnSpPr>
          <p:nvPr/>
        </p:nvCxnSpPr>
        <p:spPr>
          <a:xfrm rot="16200000" flipH="1">
            <a:off x="2660463" y="2812863"/>
            <a:ext cx="546474" cy="622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2057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5562600" y="2514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5562600" y="3276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6400800" y="2514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0" y="32766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9" name="Straight Arrow Connector 18"/>
          <p:cNvCxnSpPr>
            <a:stCxn id="14" idx="3"/>
            <a:endCxn id="15" idx="7"/>
          </p:cNvCxnSpPr>
          <p:nvPr/>
        </p:nvCxnSpPr>
        <p:spPr>
          <a:xfrm rot="5400000">
            <a:off x="5822763" y="2317563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4"/>
            <a:endCxn id="16" idx="0"/>
          </p:cNvCxnSpPr>
          <p:nvPr/>
        </p:nvCxnSpPr>
        <p:spPr>
          <a:xfrm rot="5400000">
            <a:off x="5486400" y="30480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4"/>
            <a:endCxn id="18" idx="0"/>
          </p:cNvCxnSpPr>
          <p:nvPr/>
        </p:nvCxnSpPr>
        <p:spPr>
          <a:xfrm rot="5400000">
            <a:off x="6324600" y="30480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2667000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covered by</a:t>
            </a:r>
          </a:p>
        </p:txBody>
      </p:sp>
    </p:spTree>
    <p:extLst>
      <p:ext uri="{BB962C8B-B14F-4D97-AF65-F5344CB8AC3E}">
        <p14:creationId xmlns:p14="http://schemas.microsoft.com/office/powerpoint/2010/main" val="371179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study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5"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058194" y="14977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31467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30515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31467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3051543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 flipH="1">
            <a:off x="2209800" y="1802543"/>
            <a:ext cx="794" cy="512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318357" y="1757906"/>
            <a:ext cx="621880" cy="6014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22098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>
            <a:off x="30480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16" idx="1"/>
          </p:cNvCxnSpPr>
          <p:nvPr/>
        </p:nvCxnSpPr>
        <p:spPr>
          <a:xfrm>
            <a:off x="2317563" y="3311706"/>
            <a:ext cx="621880" cy="5213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6606" y="378840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2056606" y="45252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94806" y="378840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>
            <a:off x="2209006" y="4093208"/>
            <a:ext cx="0" cy="432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6" idx="0"/>
          </p:cNvCxnSpPr>
          <p:nvPr/>
        </p:nvCxnSpPr>
        <p:spPr>
          <a:xfrm flipH="1">
            <a:off x="30472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4" idx="0"/>
          </p:cNvCxnSpPr>
          <p:nvPr/>
        </p:nvCxnSpPr>
        <p:spPr>
          <a:xfrm flipH="1">
            <a:off x="22090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  <a:endCxn id="15" idx="7"/>
          </p:cNvCxnSpPr>
          <p:nvPr/>
        </p:nvCxnSpPr>
        <p:spPr>
          <a:xfrm flipH="1">
            <a:off x="2316769" y="4093208"/>
            <a:ext cx="730437" cy="4767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876800" y="1447800"/>
            <a:ext cx="2703903" cy="305486"/>
            <a:chOff x="4876800" y="2104922"/>
            <a:chExt cx="2703903" cy="305486"/>
          </a:xfrm>
        </p:grpSpPr>
        <p:grpSp>
          <p:nvGrpSpPr>
            <p:cNvPr id="42" name="Group 4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0" name="Straight Arrow Connector 39"/>
              <p:cNvCxnSpPr>
                <a:endCxn id="3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46" name="Straight Arrow Connector 45"/>
              <p:cNvCxnSpPr>
                <a:endCxn id="4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4876800" y="1972452"/>
            <a:ext cx="2703903" cy="305486"/>
            <a:chOff x="4876800" y="2104922"/>
            <a:chExt cx="2703903" cy="305486"/>
          </a:xfrm>
        </p:grpSpPr>
        <p:grpSp>
          <p:nvGrpSpPr>
            <p:cNvPr id="58" name="Group 57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65" name="Straight Arrow Connector 64"/>
              <p:cNvCxnSpPr>
                <a:endCxn id="64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62" name="Straight Arrow Connector 61"/>
              <p:cNvCxnSpPr>
                <a:endCxn id="6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>
            <a:off x="4876800" y="2497104"/>
            <a:ext cx="2703903" cy="305486"/>
            <a:chOff x="4876800" y="2104922"/>
            <a:chExt cx="2703903" cy="305486"/>
          </a:xfrm>
        </p:grpSpPr>
        <p:grpSp>
          <p:nvGrpSpPr>
            <p:cNvPr id="76" name="Group 75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83" name="Straight Arrow Connector 82"/>
              <p:cNvCxnSpPr>
                <a:endCxn id="82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0" name="Straight Arrow Connector 79"/>
              <p:cNvCxnSpPr>
                <a:endCxn id="7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4876800" y="3021756"/>
            <a:ext cx="2703903" cy="305486"/>
            <a:chOff x="4876800" y="2104922"/>
            <a:chExt cx="2703903" cy="305486"/>
          </a:xfrm>
        </p:grpSpPr>
        <p:grpSp>
          <p:nvGrpSpPr>
            <p:cNvPr id="85" name="Group 84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92" name="Straight Arrow Connector 91"/>
              <p:cNvCxnSpPr>
                <a:endCxn id="9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9" name="Straight Arrow Connector 88"/>
              <p:cNvCxnSpPr>
                <a:endCxn id="8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876800" y="3546408"/>
            <a:ext cx="2703903" cy="305486"/>
            <a:chOff x="4876800" y="2104922"/>
            <a:chExt cx="2703903" cy="305486"/>
          </a:xfrm>
        </p:grpSpPr>
        <p:grpSp>
          <p:nvGrpSpPr>
            <p:cNvPr id="94" name="Group 93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101" name="Straight Arrow Connector 100"/>
              <p:cNvCxnSpPr>
                <a:endCxn id="100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98" name="Straight Arrow Connector 97"/>
              <p:cNvCxnSpPr>
                <a:endCxn id="97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4876800" y="4071060"/>
            <a:ext cx="2703903" cy="305486"/>
            <a:chOff x="4876800" y="2104922"/>
            <a:chExt cx="2703903" cy="30548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110" name="Straight Arrow Connector 109"/>
              <p:cNvCxnSpPr>
                <a:endCxn id="10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07" name="Straight Arrow Connector 106"/>
              <p:cNvCxnSpPr>
                <a:endCxn id="106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4896447" y="4595712"/>
            <a:ext cx="2703903" cy="305486"/>
            <a:chOff x="4876800" y="2104922"/>
            <a:chExt cx="2703903" cy="305486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cxnSp>
            <p:nvCxnSpPr>
              <p:cNvPr id="119" name="Straight Arrow Connector 118"/>
              <p:cNvCxnSpPr>
                <a:endCxn id="11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6" name="Straight Arrow Connector 115"/>
              <p:cNvCxnSpPr>
                <a:endCxn id="11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Oval 119"/>
          <p:cNvSpPr/>
          <p:nvPr/>
        </p:nvSpPr>
        <p:spPr>
          <a:xfrm>
            <a:off x="4338616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1" name="Oval 120"/>
          <p:cNvSpPr/>
          <p:nvPr/>
        </p:nvSpPr>
        <p:spPr>
          <a:xfrm>
            <a:off x="4896447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22" name="Straight Arrow Connector 121"/>
          <p:cNvCxnSpPr>
            <a:stCxn id="120" idx="6"/>
            <a:endCxn id="121" idx="2"/>
          </p:cNvCxnSpPr>
          <p:nvPr/>
        </p:nvCxnSpPr>
        <p:spPr>
          <a:xfrm>
            <a:off x="4643416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5454278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4" name="Straight Arrow Connector 123"/>
          <p:cNvCxnSpPr>
            <a:stCxn id="121" idx="6"/>
            <a:endCxn id="123" idx="2"/>
          </p:cNvCxnSpPr>
          <p:nvPr/>
        </p:nvCxnSpPr>
        <p:spPr>
          <a:xfrm>
            <a:off x="5201247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3" idx="6"/>
            <a:endCxn id="126" idx="2"/>
          </p:cNvCxnSpPr>
          <p:nvPr/>
        </p:nvCxnSpPr>
        <p:spPr>
          <a:xfrm>
            <a:off x="5759078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6012109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7" name="Oval 126"/>
          <p:cNvSpPr/>
          <p:nvPr/>
        </p:nvSpPr>
        <p:spPr>
          <a:xfrm>
            <a:off x="6569940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28" name="Straight Arrow Connector 127"/>
          <p:cNvCxnSpPr>
            <a:stCxn id="126" idx="6"/>
            <a:endCxn id="127" idx="2"/>
          </p:cNvCxnSpPr>
          <p:nvPr/>
        </p:nvCxnSpPr>
        <p:spPr>
          <a:xfrm>
            <a:off x="6316909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7127771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0" name="Straight Arrow Connector 129"/>
          <p:cNvCxnSpPr>
            <a:stCxn id="127" idx="6"/>
            <a:endCxn id="129" idx="2"/>
          </p:cNvCxnSpPr>
          <p:nvPr/>
        </p:nvCxnSpPr>
        <p:spPr>
          <a:xfrm>
            <a:off x="6874740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9" idx="6"/>
            <a:endCxn id="132" idx="2"/>
          </p:cNvCxnSpPr>
          <p:nvPr/>
        </p:nvCxnSpPr>
        <p:spPr>
          <a:xfrm>
            <a:off x="7432571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7685602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3" name="Oval 132"/>
          <p:cNvSpPr/>
          <p:nvPr/>
        </p:nvSpPr>
        <p:spPr>
          <a:xfrm>
            <a:off x="8243436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34" name="Straight Arrow Connector 133"/>
          <p:cNvCxnSpPr>
            <a:stCxn id="132" idx="6"/>
            <a:endCxn id="133" idx="2"/>
          </p:cNvCxnSpPr>
          <p:nvPr/>
        </p:nvCxnSpPr>
        <p:spPr>
          <a:xfrm>
            <a:off x="7990402" y="5444804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338616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6" name="Oval 135"/>
          <p:cNvSpPr/>
          <p:nvPr/>
        </p:nvSpPr>
        <p:spPr>
          <a:xfrm>
            <a:off x="4896447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37" name="Straight Arrow Connector 136"/>
          <p:cNvCxnSpPr>
            <a:stCxn id="135" idx="6"/>
            <a:endCxn id="136" idx="2"/>
          </p:cNvCxnSpPr>
          <p:nvPr/>
        </p:nvCxnSpPr>
        <p:spPr>
          <a:xfrm>
            <a:off x="4643416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5454278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9" name="Straight Arrow Connector 138"/>
          <p:cNvCxnSpPr>
            <a:stCxn id="136" idx="6"/>
            <a:endCxn id="138" idx="2"/>
          </p:cNvCxnSpPr>
          <p:nvPr/>
        </p:nvCxnSpPr>
        <p:spPr>
          <a:xfrm>
            <a:off x="5201247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8" idx="6"/>
            <a:endCxn id="141" idx="2"/>
          </p:cNvCxnSpPr>
          <p:nvPr/>
        </p:nvCxnSpPr>
        <p:spPr>
          <a:xfrm>
            <a:off x="5759078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6012109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2" name="Oval 141"/>
          <p:cNvSpPr/>
          <p:nvPr/>
        </p:nvSpPr>
        <p:spPr>
          <a:xfrm>
            <a:off x="6569940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43" name="Straight Arrow Connector 142"/>
          <p:cNvCxnSpPr>
            <a:stCxn id="141" idx="6"/>
            <a:endCxn id="142" idx="2"/>
          </p:cNvCxnSpPr>
          <p:nvPr/>
        </p:nvCxnSpPr>
        <p:spPr>
          <a:xfrm>
            <a:off x="6316909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7127771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45" name="Straight Arrow Connector 144"/>
          <p:cNvCxnSpPr>
            <a:stCxn id="142" idx="6"/>
            <a:endCxn id="144" idx="2"/>
          </p:cNvCxnSpPr>
          <p:nvPr/>
        </p:nvCxnSpPr>
        <p:spPr>
          <a:xfrm>
            <a:off x="6874740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4" idx="6"/>
            <a:endCxn id="147" idx="2"/>
          </p:cNvCxnSpPr>
          <p:nvPr/>
        </p:nvCxnSpPr>
        <p:spPr>
          <a:xfrm>
            <a:off x="7432571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685602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48" name="Oval 147"/>
          <p:cNvSpPr/>
          <p:nvPr/>
        </p:nvSpPr>
        <p:spPr>
          <a:xfrm>
            <a:off x="8243436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49" name="Straight Arrow Connector 148"/>
          <p:cNvCxnSpPr>
            <a:stCxn id="147" idx="6"/>
            <a:endCxn id="148" idx="2"/>
          </p:cNvCxnSpPr>
          <p:nvPr/>
        </p:nvCxnSpPr>
        <p:spPr>
          <a:xfrm>
            <a:off x="7990402" y="5942202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ontent Placeholder 2"/>
          <p:cNvSpPr txBox="1">
            <a:spLocks/>
          </p:cNvSpPr>
          <p:nvPr/>
        </p:nvSpPr>
        <p:spPr>
          <a:xfrm>
            <a:off x="3625243" y="914400"/>
            <a:ext cx="49530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latinLnBrk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latinLnBrk="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latinLnBrk="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latinLnBrk="0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latinLnBrk="0">
              <a:spcBef>
                <a:spcPts val="370"/>
              </a:spcBef>
              <a:buClr>
                <a:schemeClr val="accent3"/>
              </a:buClr>
              <a:buFontTx/>
              <a:buChar char="o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latinLnBrk="0">
              <a:spcBef>
                <a:spcPts val="370"/>
              </a:spcBef>
              <a:buClr>
                <a:schemeClr val="accent3"/>
              </a:buClr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latinLnBrk="0">
              <a:spcBef>
                <a:spcPts val="370"/>
              </a:spcBef>
              <a:buClr>
                <a:schemeClr val="accent2"/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latinLnBrk="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latinLnBrk="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/>
              <a:t>Need to cover all of: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23775" y="5179884"/>
            <a:ext cx="2621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realizer of size </a:t>
            </a:r>
          </a:p>
          <a:p>
            <a:r>
              <a:rPr lang="en-US" sz="2800" dirty="0"/>
              <a:t>width(G) = 2</a:t>
            </a:r>
          </a:p>
        </p:txBody>
      </p:sp>
    </p:spTree>
    <p:extLst>
      <p:ext uri="{BB962C8B-B14F-4D97-AF65-F5344CB8AC3E}">
        <p14:creationId xmlns:p14="http://schemas.microsoft.com/office/powerpoint/2010/main" val="327126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6390618" y="1286801"/>
            <a:ext cx="1290617" cy="3733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66479" y="1286801"/>
            <a:ext cx="1350073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study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5"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058194" y="14977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31467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3051543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31467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3051543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 flipH="1">
            <a:off x="2209800" y="1802543"/>
            <a:ext cx="794" cy="512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318357" y="1757906"/>
            <a:ext cx="621880" cy="6014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22098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0"/>
          </p:cNvCxnSpPr>
          <p:nvPr/>
        </p:nvCxnSpPr>
        <p:spPr>
          <a:xfrm>
            <a:off x="3048000" y="2619478"/>
            <a:ext cx="0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16" idx="1"/>
          </p:cNvCxnSpPr>
          <p:nvPr/>
        </p:nvCxnSpPr>
        <p:spPr>
          <a:xfrm>
            <a:off x="2317563" y="3311706"/>
            <a:ext cx="621880" cy="5213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56606" y="3788408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2056606" y="45252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94806" y="3788408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>
            <a:off x="2209006" y="4093208"/>
            <a:ext cx="0" cy="432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6" idx="0"/>
          </p:cNvCxnSpPr>
          <p:nvPr/>
        </p:nvCxnSpPr>
        <p:spPr>
          <a:xfrm flipH="1">
            <a:off x="30472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14" idx="0"/>
          </p:cNvCxnSpPr>
          <p:nvPr/>
        </p:nvCxnSpPr>
        <p:spPr>
          <a:xfrm flipH="1">
            <a:off x="2209006" y="3356343"/>
            <a:ext cx="794" cy="43206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  <a:endCxn id="15" idx="7"/>
          </p:cNvCxnSpPr>
          <p:nvPr/>
        </p:nvCxnSpPr>
        <p:spPr>
          <a:xfrm flipH="1">
            <a:off x="2316769" y="4093208"/>
            <a:ext cx="730437" cy="4767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876800" y="1447800"/>
            <a:ext cx="2703903" cy="305486"/>
            <a:chOff x="4876800" y="2104922"/>
            <a:chExt cx="2703903" cy="305486"/>
          </a:xfrm>
        </p:grpSpPr>
        <p:grpSp>
          <p:nvGrpSpPr>
            <p:cNvPr id="42" name="Group 4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0" name="Straight Arrow Connector 39"/>
              <p:cNvCxnSpPr>
                <a:endCxn id="3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46" name="Straight Arrow Connector 45"/>
              <p:cNvCxnSpPr>
                <a:endCxn id="4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4876800" y="1972452"/>
            <a:ext cx="2703903" cy="305486"/>
            <a:chOff x="4876800" y="2104922"/>
            <a:chExt cx="2703903" cy="305486"/>
          </a:xfrm>
        </p:grpSpPr>
        <p:grpSp>
          <p:nvGrpSpPr>
            <p:cNvPr id="58" name="Group 57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65" name="Straight Arrow Connector 64"/>
              <p:cNvCxnSpPr>
                <a:endCxn id="64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62" name="Straight Arrow Connector 61"/>
              <p:cNvCxnSpPr>
                <a:endCxn id="6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>
            <a:off x="4876800" y="2497104"/>
            <a:ext cx="2703903" cy="305486"/>
            <a:chOff x="4876800" y="2104922"/>
            <a:chExt cx="2703903" cy="305486"/>
          </a:xfrm>
        </p:grpSpPr>
        <p:grpSp>
          <p:nvGrpSpPr>
            <p:cNvPr id="76" name="Group 75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83" name="Straight Arrow Connector 82"/>
              <p:cNvCxnSpPr>
                <a:endCxn id="82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0" name="Straight Arrow Connector 79"/>
              <p:cNvCxnSpPr>
                <a:endCxn id="7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4876800" y="3021756"/>
            <a:ext cx="2703903" cy="305486"/>
            <a:chOff x="4876800" y="2104922"/>
            <a:chExt cx="2703903" cy="305486"/>
          </a:xfrm>
        </p:grpSpPr>
        <p:grpSp>
          <p:nvGrpSpPr>
            <p:cNvPr id="85" name="Group 84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92" name="Straight Arrow Connector 91"/>
              <p:cNvCxnSpPr>
                <a:endCxn id="91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cxnSp>
            <p:nvCxnSpPr>
              <p:cNvPr id="89" name="Straight Arrow Connector 88"/>
              <p:cNvCxnSpPr>
                <a:endCxn id="8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876800" y="3546408"/>
            <a:ext cx="2703903" cy="305486"/>
            <a:chOff x="4876800" y="2104922"/>
            <a:chExt cx="2703903" cy="305486"/>
          </a:xfrm>
        </p:grpSpPr>
        <p:grpSp>
          <p:nvGrpSpPr>
            <p:cNvPr id="94" name="Group 93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101" name="Straight Arrow Connector 100"/>
              <p:cNvCxnSpPr>
                <a:endCxn id="100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98" name="Straight Arrow Connector 97"/>
              <p:cNvCxnSpPr>
                <a:endCxn id="97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4876800" y="4071060"/>
            <a:ext cx="2703903" cy="305486"/>
            <a:chOff x="4876800" y="2104922"/>
            <a:chExt cx="2703903" cy="30548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110" name="Straight Arrow Connector 109"/>
              <p:cNvCxnSpPr>
                <a:endCxn id="109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07" name="Straight Arrow Connector 106"/>
              <p:cNvCxnSpPr>
                <a:endCxn id="106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4896447" y="4595712"/>
            <a:ext cx="2703903" cy="305486"/>
            <a:chOff x="4876800" y="2104922"/>
            <a:chExt cx="2703903" cy="305486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76800" y="2105608"/>
              <a:ext cx="1104501" cy="304800"/>
              <a:chOff x="5334000" y="2106637"/>
              <a:chExt cx="1104501" cy="3048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cxnSp>
            <p:nvCxnSpPr>
              <p:cNvPr id="119" name="Straight Arrow Connector 118"/>
              <p:cNvCxnSpPr>
                <a:endCxn id="118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6476202" y="2104922"/>
              <a:ext cx="1104501" cy="304800"/>
              <a:chOff x="5334000" y="2106637"/>
              <a:chExt cx="1104501" cy="304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334000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133701" y="210663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cxnSp>
            <p:nvCxnSpPr>
              <p:cNvPr id="116" name="Straight Arrow Connector 115"/>
              <p:cNvCxnSpPr>
                <a:endCxn id="115" idx="2"/>
              </p:cNvCxnSpPr>
              <p:nvPr/>
            </p:nvCxnSpPr>
            <p:spPr>
              <a:xfrm>
                <a:off x="5664221" y="2259037"/>
                <a:ext cx="46948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Oval 119"/>
          <p:cNvSpPr/>
          <p:nvPr/>
        </p:nvSpPr>
        <p:spPr>
          <a:xfrm>
            <a:off x="4096180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1" name="Oval 120"/>
          <p:cNvSpPr/>
          <p:nvPr/>
        </p:nvSpPr>
        <p:spPr>
          <a:xfrm>
            <a:off x="4654011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22" name="Straight Arrow Connector 121"/>
          <p:cNvCxnSpPr>
            <a:stCxn id="120" idx="6"/>
            <a:endCxn id="121" idx="2"/>
          </p:cNvCxnSpPr>
          <p:nvPr/>
        </p:nvCxnSpPr>
        <p:spPr>
          <a:xfrm>
            <a:off x="4400980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5211842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4" name="Straight Arrow Connector 123"/>
          <p:cNvCxnSpPr>
            <a:stCxn id="121" idx="6"/>
            <a:endCxn id="123" idx="2"/>
          </p:cNvCxnSpPr>
          <p:nvPr/>
        </p:nvCxnSpPr>
        <p:spPr>
          <a:xfrm>
            <a:off x="4958811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3" idx="6"/>
            <a:endCxn id="126" idx="2"/>
          </p:cNvCxnSpPr>
          <p:nvPr/>
        </p:nvCxnSpPr>
        <p:spPr>
          <a:xfrm>
            <a:off x="5516642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769673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7" name="Oval 126"/>
          <p:cNvSpPr/>
          <p:nvPr/>
        </p:nvSpPr>
        <p:spPr>
          <a:xfrm>
            <a:off x="6327504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28" name="Straight Arrow Connector 127"/>
          <p:cNvCxnSpPr>
            <a:stCxn id="126" idx="6"/>
            <a:endCxn id="127" idx="2"/>
          </p:cNvCxnSpPr>
          <p:nvPr/>
        </p:nvCxnSpPr>
        <p:spPr>
          <a:xfrm>
            <a:off x="6074473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885335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0" name="Straight Arrow Connector 129"/>
          <p:cNvCxnSpPr>
            <a:stCxn id="127" idx="6"/>
            <a:endCxn id="129" idx="2"/>
          </p:cNvCxnSpPr>
          <p:nvPr/>
        </p:nvCxnSpPr>
        <p:spPr>
          <a:xfrm>
            <a:off x="6632304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9" idx="6"/>
            <a:endCxn id="132" idx="2"/>
          </p:cNvCxnSpPr>
          <p:nvPr/>
        </p:nvCxnSpPr>
        <p:spPr>
          <a:xfrm>
            <a:off x="7190135" y="5444804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7443166" y="5292404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3" name="Oval 132"/>
          <p:cNvSpPr/>
          <p:nvPr/>
        </p:nvSpPr>
        <p:spPr>
          <a:xfrm>
            <a:off x="8001000" y="5292404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34" name="Straight Arrow Connector 133"/>
          <p:cNvCxnSpPr>
            <a:stCxn id="132" idx="6"/>
            <a:endCxn id="133" idx="2"/>
          </p:cNvCxnSpPr>
          <p:nvPr/>
        </p:nvCxnSpPr>
        <p:spPr>
          <a:xfrm>
            <a:off x="7747966" y="5444804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096180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6" name="Oval 135"/>
          <p:cNvSpPr/>
          <p:nvPr/>
        </p:nvSpPr>
        <p:spPr>
          <a:xfrm>
            <a:off x="4654011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37" name="Straight Arrow Connector 136"/>
          <p:cNvCxnSpPr>
            <a:stCxn id="135" idx="6"/>
            <a:endCxn id="136" idx="2"/>
          </p:cNvCxnSpPr>
          <p:nvPr/>
        </p:nvCxnSpPr>
        <p:spPr>
          <a:xfrm>
            <a:off x="4400980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5211842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39" name="Straight Arrow Connector 138"/>
          <p:cNvCxnSpPr>
            <a:stCxn id="136" idx="6"/>
            <a:endCxn id="138" idx="2"/>
          </p:cNvCxnSpPr>
          <p:nvPr/>
        </p:nvCxnSpPr>
        <p:spPr>
          <a:xfrm>
            <a:off x="4958811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8" idx="6"/>
            <a:endCxn id="141" idx="2"/>
          </p:cNvCxnSpPr>
          <p:nvPr/>
        </p:nvCxnSpPr>
        <p:spPr>
          <a:xfrm>
            <a:off x="5516642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769673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2" name="Oval 141"/>
          <p:cNvSpPr/>
          <p:nvPr/>
        </p:nvSpPr>
        <p:spPr>
          <a:xfrm>
            <a:off x="6327504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43" name="Straight Arrow Connector 142"/>
          <p:cNvCxnSpPr>
            <a:stCxn id="141" idx="6"/>
            <a:endCxn id="142" idx="2"/>
          </p:cNvCxnSpPr>
          <p:nvPr/>
        </p:nvCxnSpPr>
        <p:spPr>
          <a:xfrm>
            <a:off x="6074473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6885335" y="578980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45" name="Straight Arrow Connector 144"/>
          <p:cNvCxnSpPr>
            <a:stCxn id="142" idx="6"/>
            <a:endCxn id="144" idx="2"/>
          </p:cNvCxnSpPr>
          <p:nvPr/>
        </p:nvCxnSpPr>
        <p:spPr>
          <a:xfrm>
            <a:off x="6632304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4" idx="6"/>
            <a:endCxn id="147" idx="2"/>
          </p:cNvCxnSpPr>
          <p:nvPr/>
        </p:nvCxnSpPr>
        <p:spPr>
          <a:xfrm>
            <a:off x="7190135" y="5942202"/>
            <a:ext cx="2530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443166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48" name="Oval 147"/>
          <p:cNvSpPr/>
          <p:nvPr/>
        </p:nvSpPr>
        <p:spPr>
          <a:xfrm>
            <a:off x="8001000" y="578980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49" name="Straight Arrow Connector 148"/>
          <p:cNvCxnSpPr>
            <a:stCxn id="147" idx="6"/>
            <a:endCxn id="148" idx="2"/>
          </p:cNvCxnSpPr>
          <p:nvPr/>
        </p:nvCxnSpPr>
        <p:spPr>
          <a:xfrm>
            <a:off x="7747966" y="5942202"/>
            <a:ext cx="25303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/>
          <p:cNvCxnSpPr>
            <a:stCxn id="3" idx="1"/>
            <a:endCxn id="120" idx="2"/>
          </p:cNvCxnSpPr>
          <p:nvPr/>
        </p:nvCxnSpPr>
        <p:spPr>
          <a:xfrm rot="10800000" flipV="1">
            <a:off x="4096181" y="3153700"/>
            <a:ext cx="670299" cy="2291103"/>
          </a:xfrm>
          <a:prstGeom prst="bentConnector3">
            <a:avLst>
              <a:gd name="adj1" fmla="val 134104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/>
          <p:cNvCxnSpPr>
            <a:stCxn id="151" idx="3"/>
            <a:endCxn id="148" idx="6"/>
          </p:cNvCxnSpPr>
          <p:nvPr/>
        </p:nvCxnSpPr>
        <p:spPr>
          <a:xfrm>
            <a:off x="7681235" y="3153701"/>
            <a:ext cx="624565" cy="2788501"/>
          </a:xfrm>
          <a:prstGeom prst="bentConnector3">
            <a:avLst>
              <a:gd name="adj1" fmla="val 13660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76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Solving the coverage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53" t="-2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Assume the program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threads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For each thread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generate an execution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the lowest priority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runs only when all other threads are blocked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executions above find all bugs of depth 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PCT algorithm uniformly samples from this 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84" t="-984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2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PCT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5" t="-7692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thread gets a random priority</a:t>
            </a:r>
          </a:p>
          <a:p>
            <a:r>
              <a:rPr lang="en-US" dirty="0"/>
              <a:t>Run the highest-priority enabled thread at each step</a:t>
            </a:r>
          </a:p>
          <a:p>
            <a:pPr lvl="1"/>
            <a:r>
              <a:rPr lang="en-US" dirty="0"/>
              <a:t>A “parallel” PCT [PLDI ’12] only blocks the lowest priority thread</a:t>
            </a:r>
          </a:p>
          <a:p>
            <a:pPr lvl="3"/>
            <a:endParaRPr lang="en-US" dirty="0"/>
          </a:p>
          <a:p>
            <a:r>
              <a:rPr lang="en-US" dirty="0"/>
              <a:t>Note: the algorithm is online</a:t>
            </a:r>
          </a:p>
          <a:p>
            <a:pPr lvl="1"/>
            <a:r>
              <a:rPr lang="en-US" dirty="0"/>
              <a:t>does not require the partial-order to be presented in its entirely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Extending dimension theory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5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-realizer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covers every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ordering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Proof: every partial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-realizer of size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𝑤𝑖𝑑𝑡h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PCT is a randomized algorithm for uniformly sampling such a realizer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84" t="-98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7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Clouds services are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0418" y="2309299"/>
            <a:ext cx="2118815" cy="13554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418" y="3227963"/>
            <a:ext cx="2118815" cy="436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418" y="2314583"/>
            <a:ext cx="2118815" cy="913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77897" y="3136138"/>
            <a:ext cx="430856" cy="657809"/>
            <a:chOff x="2466217" y="5365103"/>
            <a:chExt cx="770701" cy="1191208"/>
          </a:xfrm>
        </p:grpSpPr>
        <p:pic>
          <p:nvPicPr>
            <p:cNvPr id="8" name="Picture 16" descr="http://www.pngall.com/wp-content/uploads/2016/04/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217" y="5365103"/>
              <a:ext cx="770701" cy="119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ttp://i377.photobucket.com/albums/oo218/tally3tally/icon_small_settings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455" y="5687153"/>
              <a:ext cx="610903" cy="65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Image result for cloud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52" y="1690291"/>
            <a:ext cx="665153" cy="6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loud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97" y="1710522"/>
            <a:ext cx="665153" cy="6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9157" y="2362200"/>
            <a:ext cx="131888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950" dirty="0">
                <a:solidFill>
                  <a:prstClr val="black"/>
                </a:solidFill>
                <a:latin typeface="Calibri" panose="020F0502020204030204"/>
              </a:rPr>
              <a:t>Distributed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418" y="2795239"/>
            <a:ext cx="161082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950" dirty="0">
                <a:solidFill>
                  <a:prstClr val="black"/>
                </a:solidFill>
                <a:latin typeface="Calibri" panose="020F0502020204030204"/>
              </a:rPr>
              <a:t>Asynchronous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5953" y="3238200"/>
            <a:ext cx="136492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950" dirty="0">
                <a:solidFill>
                  <a:prstClr val="black"/>
                </a:solidFill>
                <a:latin typeface="Calibri" panose="020F0502020204030204"/>
              </a:rPr>
              <a:t>Fault-prone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00418" y="2785003"/>
            <a:ext cx="2118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418" y="3227963"/>
            <a:ext cx="2118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http://www.pngall.com/wp-content/uploads/2016/04/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5" y="3236150"/>
            <a:ext cx="354618" cy="5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pngall.com/wp-content/uploads/2016/04/Ser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64" y="2914922"/>
            <a:ext cx="382380" cy="5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016380" y="3523373"/>
            <a:ext cx="430856" cy="657809"/>
            <a:chOff x="2466217" y="5365103"/>
            <a:chExt cx="770701" cy="1191208"/>
          </a:xfrm>
        </p:grpSpPr>
        <p:pic>
          <p:nvPicPr>
            <p:cNvPr id="20" name="Picture 16" descr="http://www.pngall.com/wp-content/uploads/2016/04/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217" y="5365103"/>
              <a:ext cx="770701" cy="119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377.photobucket.com/albums/oo218/tally3tally/icon_small_settings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455" y="5687153"/>
              <a:ext cx="610903" cy="65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6" descr="http://www.pngall.com/wp-content/uploads/2016/04/Ser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6" y="3583206"/>
            <a:ext cx="338264" cy="5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021787" y="2801255"/>
            <a:ext cx="430856" cy="657809"/>
            <a:chOff x="2466217" y="5365103"/>
            <a:chExt cx="770701" cy="1191208"/>
          </a:xfrm>
        </p:grpSpPr>
        <p:pic>
          <p:nvPicPr>
            <p:cNvPr id="24" name="Picture 16" descr="http://www.pngall.com/wp-content/uploads/2016/04/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217" y="5365103"/>
              <a:ext cx="770701" cy="119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i377.photobucket.com/albums/oo218/tally3tally/icon_small_settings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455" y="5687153"/>
              <a:ext cx="610903" cy="65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Image result for databas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45" y="1839215"/>
            <a:ext cx="429041" cy="4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Image result for databas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73" y="1841484"/>
            <a:ext cx="429041" cy="4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Up 27"/>
          <p:cNvSpPr/>
          <p:nvPr/>
        </p:nvSpPr>
        <p:spPr>
          <a:xfrm rot="5400000">
            <a:off x="4278227" y="3166345"/>
            <a:ext cx="137160" cy="61722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Arrow: Up 28"/>
          <p:cNvSpPr/>
          <p:nvPr/>
        </p:nvSpPr>
        <p:spPr>
          <a:xfrm flipH="1">
            <a:off x="5065795" y="2333035"/>
            <a:ext cx="137160" cy="48006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Arrow: Up 29"/>
          <p:cNvSpPr/>
          <p:nvPr/>
        </p:nvSpPr>
        <p:spPr>
          <a:xfrm rot="18067774" flipH="1">
            <a:off x="6317124" y="1943047"/>
            <a:ext cx="137160" cy="123444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rrow: Up 30"/>
          <p:cNvSpPr/>
          <p:nvPr/>
        </p:nvSpPr>
        <p:spPr>
          <a:xfrm flipH="1">
            <a:off x="7538487" y="2340512"/>
            <a:ext cx="137160" cy="48006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4245226" y="3880651"/>
            <a:ext cx="857250" cy="247528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Frontend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7100988" y="1493226"/>
            <a:ext cx="857250" cy="247528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Storage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4365785" y="1505744"/>
            <a:ext cx="1393520" cy="249128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External Services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7564700" y="3901085"/>
            <a:ext cx="857250" cy="247528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Backend</a:t>
            </a:r>
          </a:p>
        </p:txBody>
      </p:sp>
      <p:sp>
        <p:nvSpPr>
          <p:cNvPr id="36" name="Arrow: Up 35"/>
          <p:cNvSpPr/>
          <p:nvPr/>
        </p:nvSpPr>
        <p:spPr>
          <a:xfrm rot="5400000" flipH="1">
            <a:off x="6283991" y="2926315"/>
            <a:ext cx="132569" cy="109728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6497122" y="4450538"/>
            <a:ext cx="1815419" cy="323287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Fault-Tolerance Bugs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332397" y="4461462"/>
            <a:ext cx="1645070" cy="323287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Concurrency Bugs</a:t>
            </a:r>
          </a:p>
        </p:txBody>
      </p:sp>
      <p:sp>
        <p:nvSpPr>
          <p:cNvPr id="39" name="Plus Sign 38"/>
          <p:cNvSpPr/>
          <p:nvPr/>
        </p:nvSpPr>
        <p:spPr>
          <a:xfrm>
            <a:off x="6130035" y="4511168"/>
            <a:ext cx="214520" cy="23739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1150718" y="5052278"/>
            <a:ext cx="1337778" cy="341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Unavailability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2662314" y="5047735"/>
            <a:ext cx="990069" cy="341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Data loss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780470" y="5052277"/>
            <a:ext cx="1786761" cy="341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Data inconsistency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5686535" y="5047735"/>
            <a:ext cx="1985750" cy="341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Performance problems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7792796" y="5052277"/>
            <a:ext cx="599774" cy="341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pic>
        <p:nvPicPr>
          <p:cNvPr id="45" name="Picture 28" descr="Image result for warn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1" y="5138640"/>
            <a:ext cx="177642" cy="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Image result for warn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00" y="5136531"/>
            <a:ext cx="177642" cy="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Image result for warn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53" y="5136531"/>
            <a:ext cx="177642" cy="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Image result for warn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5136531"/>
            <a:ext cx="177642" cy="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Image result for warn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96" y="5136962"/>
            <a:ext cx="177642" cy="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rrow: Up 49"/>
          <p:cNvSpPr/>
          <p:nvPr/>
        </p:nvSpPr>
        <p:spPr>
          <a:xfrm rot="3529976" flipH="1">
            <a:off x="6172927" y="1940620"/>
            <a:ext cx="137160" cy="1234440"/>
          </a:xfrm>
          <a:prstGeom prst="up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Arrow: Up 50"/>
          <p:cNvSpPr/>
          <p:nvPr/>
        </p:nvSpPr>
        <p:spPr>
          <a:xfrm rot="5400000" flipH="1">
            <a:off x="6283991" y="2581519"/>
            <a:ext cx="132569" cy="109728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Arrow: Up 51"/>
          <p:cNvSpPr/>
          <p:nvPr/>
        </p:nvSpPr>
        <p:spPr>
          <a:xfrm rot="5400000" flipH="1">
            <a:off x="6278270" y="3314608"/>
            <a:ext cx="132569" cy="109728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Arrow: Up 52"/>
          <p:cNvSpPr/>
          <p:nvPr/>
        </p:nvSpPr>
        <p:spPr>
          <a:xfrm rot="7068931" flipH="1">
            <a:off x="7568023" y="3091308"/>
            <a:ext cx="137160" cy="274320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Arrow: Up 53"/>
          <p:cNvSpPr/>
          <p:nvPr/>
        </p:nvSpPr>
        <p:spPr>
          <a:xfrm rot="3471478" flipH="1">
            <a:off x="7586978" y="3623384"/>
            <a:ext cx="111335" cy="274320"/>
          </a:xfrm>
          <a:prstGeom prst="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Arrow: Right 54"/>
          <p:cNvSpPr/>
          <p:nvPr/>
        </p:nvSpPr>
        <p:spPr>
          <a:xfrm>
            <a:off x="3712236" y="3290159"/>
            <a:ext cx="308845" cy="26541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Arrow: Right 55"/>
          <p:cNvSpPr/>
          <p:nvPr/>
        </p:nvSpPr>
        <p:spPr>
          <a:xfrm>
            <a:off x="3712236" y="3384884"/>
            <a:ext cx="308845" cy="26541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Arrow: Right 56"/>
          <p:cNvSpPr/>
          <p:nvPr/>
        </p:nvSpPr>
        <p:spPr>
          <a:xfrm>
            <a:off x="3593194" y="3290159"/>
            <a:ext cx="308845" cy="26541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Arrow: Right 57"/>
          <p:cNvSpPr/>
          <p:nvPr/>
        </p:nvSpPr>
        <p:spPr>
          <a:xfrm>
            <a:off x="3593194" y="3384884"/>
            <a:ext cx="308845" cy="26541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777077" y="2795239"/>
            <a:ext cx="478605" cy="480060"/>
            <a:chOff x="8062977" y="842862"/>
            <a:chExt cx="1031170" cy="1031170"/>
          </a:xfrm>
        </p:grpSpPr>
        <p:sp>
          <p:nvSpPr>
            <p:cNvPr id="60" name="Rectangle 59"/>
            <p:cNvSpPr/>
            <p:nvPr/>
          </p:nvSpPr>
          <p:spPr>
            <a:xfrm>
              <a:off x="8268238" y="1095935"/>
              <a:ext cx="622885" cy="513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" name="Picture 18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977" y="842862"/>
              <a:ext cx="1031170" cy="103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5270493" y="1866524"/>
            <a:ext cx="480060" cy="480060"/>
            <a:chOff x="8062977" y="842862"/>
            <a:chExt cx="1031170" cy="1031170"/>
          </a:xfrm>
        </p:grpSpPr>
        <p:sp>
          <p:nvSpPr>
            <p:cNvPr id="63" name="Rectangle 62"/>
            <p:cNvSpPr/>
            <p:nvPr/>
          </p:nvSpPr>
          <p:spPr>
            <a:xfrm>
              <a:off x="8268238" y="1095935"/>
              <a:ext cx="622885" cy="513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Picture 18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977" y="842862"/>
              <a:ext cx="1031170" cy="103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28" descr="http://www.clipartkid.com/images/265/green-turtle-clip-art-iLKnBG-clip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18" y="2497497"/>
            <a:ext cx="700634" cy="3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7493259" y="2420895"/>
            <a:ext cx="478605" cy="480060"/>
            <a:chOff x="8062977" y="842862"/>
            <a:chExt cx="1031170" cy="1031170"/>
          </a:xfrm>
        </p:grpSpPr>
        <p:sp>
          <p:nvSpPr>
            <p:cNvPr id="67" name="Rectangle 66"/>
            <p:cNvSpPr/>
            <p:nvPr/>
          </p:nvSpPr>
          <p:spPr>
            <a:xfrm>
              <a:off x="8268238" y="1095935"/>
              <a:ext cx="622885" cy="513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8" name="Picture 18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977" y="842862"/>
              <a:ext cx="1031170" cy="103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32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4 L -3.33333E-6 0.00023 C 0.01966 -0.00024 0.0392 -0.00093 0.12019 -0.00093 C 0.27214 -0.11204 0.42487 -0.00024 0.48581 0.00023 " pathEditMode="relative" rAng="0" ptsTypes="AAAA">
                                      <p:cBhvr>
                                        <p:cTn id="6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247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L -3.33333E-6 -0.00023 L 0.11836 -0.00162 C 0.30873 0.13982 0.36289 -0.00162 0.48529 -0.00139 " pathEditMode="relative" rAng="0" ptsTypes="AAAA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-2.5E-6 0.00023 C 0.01966 -0.00024 0.0392 -0.00093 0.12018 -0.00093 C 0.27214 -0.11204 0.42487 -0.00024 0.48581 0.00023 " pathEditMode="relative" rAng="0" ptsTypes="AAAA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247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69 L -2.5E-6 -0.00023 L 0.11836 -0.00162 C 0.30873 0.13982 0.36289 -0.00162 0.48529 -0.00139 " pathEditMode="relative" rAng="0" ptsTypes="AAAA">
                                      <p:cBhvr>
                                        <p:cTn id="8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PCT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7772400" cy="5867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Inputs: 	n: estimated bound on the number of threads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k: estimated bound on the number of steps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d: target bug depth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 1. assign random priorities &gt;= d to threads </a:t>
            </a:r>
          </a:p>
          <a:p>
            <a:pPr marL="0" indent="0">
              <a:buNone/>
            </a:pPr>
            <a:r>
              <a:rPr lang="en-US" dirty="0"/>
              <a:t>for t in [1…n]  do  priority[t] = rand() + d;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 2. chose d-1 lowering points at random</a:t>
            </a:r>
          </a:p>
          <a:p>
            <a:pPr marL="0" indent="0">
              <a:buNone/>
            </a:pPr>
            <a:r>
              <a:rPr lang="en-US" dirty="0"/>
              <a:t>for i in [1...d)  do  lowering[i] = rand() % k; 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steps = 0;</a:t>
            </a:r>
          </a:p>
          <a:p>
            <a:pPr marL="0" indent="0">
              <a:buNone/>
            </a:pPr>
            <a:r>
              <a:rPr lang="en-US" dirty="0"/>
              <a:t>while (some thread enabled)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// 3. Honor thread priorities</a:t>
            </a:r>
          </a:p>
          <a:p>
            <a:pPr marL="0" indent="0">
              <a:buNone/>
            </a:pPr>
            <a:r>
              <a:rPr lang="en-US" dirty="0"/>
              <a:t>      Let t be the highest-priority enabled thread;</a:t>
            </a:r>
          </a:p>
          <a:p>
            <a:pPr marL="0" indent="0">
              <a:buNone/>
            </a:pPr>
            <a:r>
              <a:rPr lang="en-US" dirty="0"/>
              <a:t>      schedule t for one step;</a:t>
            </a:r>
          </a:p>
          <a:p>
            <a:pPr marL="0" indent="0">
              <a:buNone/>
            </a:pPr>
            <a:r>
              <a:rPr lang="en-US" dirty="0"/>
              <a:t>      steps ++;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// 4. At the </a:t>
            </a:r>
            <a:r>
              <a:rPr lang="en-US" dirty="0" err="1">
                <a:solidFill>
                  <a:srgbClr val="00B050"/>
                </a:solidFill>
              </a:rPr>
              <a:t>ith</a:t>
            </a:r>
            <a:r>
              <a:rPr lang="en-US" dirty="0">
                <a:solidFill>
                  <a:srgbClr val="00B050"/>
                </a:solidFill>
              </a:rPr>
              <a:t> lowering point, set the priority to i</a:t>
            </a:r>
          </a:p>
          <a:p>
            <a:pPr marL="0" indent="0">
              <a:buNone/>
            </a:pPr>
            <a:r>
              <a:rPr lang="en-US" dirty="0"/>
              <a:t>       if steps == lowering[i] for some i</a:t>
            </a:r>
          </a:p>
          <a:p>
            <a:pPr marL="0" indent="0">
              <a:buNone/>
            </a:pPr>
            <a:r>
              <a:rPr lang="en-US" dirty="0"/>
              <a:t>            priority[t] = i;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/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92162"/>
          </a:xfrm>
        </p:spPr>
        <p:txBody>
          <a:bodyPr/>
          <a:lstStyle/>
          <a:p>
            <a:r>
              <a:rPr lang="en-US" dirty="0"/>
              <a:t>PCT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2000" y="1143000"/>
                <a:ext cx="7772400" cy="281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PCT finds every bug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every run with probability at least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max. no. of threads </a:t>
                </a:r>
              </a:p>
              <a:p>
                <a:pPr marL="0" indent="0">
                  <a:buNone/>
                </a:pPr>
                <a:r>
                  <a:rPr lang="en-US" dirty="0"/>
                  <a:t>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max. no. of instructions in an execution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2000" y="1143000"/>
                <a:ext cx="7772400" cy="2819400"/>
              </a:xfrm>
              <a:blipFill>
                <a:blip r:embed="rId2"/>
                <a:stretch>
                  <a:fillRect l="-1412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530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with Worst-Case Bound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90600" y="182880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Empirical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Splash –</a:t>
                      </a:r>
                      <a:r>
                        <a:rPr lang="en-US" baseline="0" dirty="0"/>
                        <a:t> Barnes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Splash –</a:t>
                      </a:r>
                      <a:r>
                        <a:rPr lang="en-US" baseline="0" dirty="0"/>
                        <a:t> 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Splash- Barnes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Pbzip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Steal 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Dryad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2x10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/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Dimension theory for d constraints is largely unstudied</a:t>
                </a:r>
              </a:p>
              <a:p>
                <a:pPr lvl="1"/>
                <a:r>
                  <a:rPr lang="en-US" dirty="0"/>
                  <a:t>No known lower-bound for the size of a d-realizer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Scalability of PCT is limited by its dependence 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Need to incorporate fairness</a:t>
                </a:r>
              </a:p>
              <a:p>
                <a:pPr lvl="1"/>
                <a:r>
                  <a:rPr lang="en-US" dirty="0"/>
                  <a:t>Consistently slowing down the low-priority thread can cause starvation + application timeouts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84" t="-984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Hitting Families [Dmitry et al. CAV 2016]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Studied covering constraints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320040" lvl="1" indent="0">
                  <a:buNone/>
                </a:pPr>
                <a:r>
                  <a:rPr lang="en-US" dirty="0"/>
                  <a:t>       (as opposed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trees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𝑇𝑟𝑒𝑒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𝑤𝑖𝑑𝑡h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84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191000" y="31242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3581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3581400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7" name="Straight Arrow Connector 6"/>
          <p:cNvCxnSpPr>
            <a:stCxn id="4" idx="3"/>
            <a:endCxn id="5" idx="7"/>
          </p:cNvCxnSpPr>
          <p:nvPr/>
        </p:nvCxnSpPr>
        <p:spPr>
          <a:xfrm rot="5400000">
            <a:off x="3993963" y="3384363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  <a:endCxn id="6" idx="1"/>
          </p:cNvCxnSpPr>
          <p:nvPr/>
        </p:nvCxnSpPr>
        <p:spPr>
          <a:xfrm rot="16200000" flipH="1">
            <a:off x="4413063" y="3422463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64336" y="40832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2907136" y="45404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745336" y="45404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2" name="Straight Arrow Connector 11"/>
          <p:cNvCxnSpPr>
            <a:stCxn id="9" idx="3"/>
            <a:endCxn id="10" idx="7"/>
          </p:cNvCxnSpPr>
          <p:nvPr/>
        </p:nvCxnSpPr>
        <p:spPr>
          <a:xfrm flipH="1">
            <a:off x="3167299" y="4343400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5"/>
            <a:endCxn id="11" idx="1"/>
          </p:cNvCxnSpPr>
          <p:nvPr/>
        </p:nvCxnSpPr>
        <p:spPr>
          <a:xfrm>
            <a:off x="3624499" y="4343400"/>
            <a:ext cx="1654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97825" y="40832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4440625" y="45404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6" name="Oval 15"/>
          <p:cNvSpPr/>
          <p:nvPr/>
        </p:nvSpPr>
        <p:spPr>
          <a:xfrm>
            <a:off x="5278825" y="4540437"/>
            <a:ext cx="3048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17" name="Straight Arrow Connector 16"/>
          <p:cNvCxnSpPr>
            <a:stCxn id="14" idx="3"/>
            <a:endCxn id="15" idx="7"/>
          </p:cNvCxnSpPr>
          <p:nvPr/>
        </p:nvCxnSpPr>
        <p:spPr>
          <a:xfrm rot="5400000">
            <a:off x="4700788" y="4343400"/>
            <a:ext cx="241674" cy="2416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5"/>
            <a:endCxn id="16" idx="1"/>
          </p:cNvCxnSpPr>
          <p:nvPr/>
        </p:nvCxnSpPr>
        <p:spPr>
          <a:xfrm rot="16200000" flipH="1">
            <a:off x="5119888" y="4381500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769000" y="3924300"/>
            <a:ext cx="241674" cy="1654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 flipH="1">
            <a:off x="3507262" y="3841563"/>
            <a:ext cx="271175" cy="2462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44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Key results:</a:t>
                </a:r>
              </a:p>
              <a:p>
                <a:r>
                  <a:rPr lang="en-US" dirty="0"/>
                  <a:t>Antichains with k elements have hitting families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(non constructive proof)</a:t>
                </a:r>
              </a:p>
              <a:p>
                <a:r>
                  <a:rPr lang="en-US" dirty="0"/>
                  <a:t>Trees with height h</a:t>
                </a:r>
              </a:p>
              <a:p>
                <a:pPr lvl="1"/>
                <a:r>
                  <a:rPr lang="en-US" dirty="0"/>
                  <a:t>4h schedules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schedules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Need constructive online versions of these algorithms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84" t="-984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452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Generalization to Fault Injection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Recent work by Filip Niksic &amp; Rupak Majumdar </a:t>
            </a:r>
          </a:p>
          <a:p>
            <a:pPr lvl="2"/>
            <a:endParaRPr lang="en-US" dirty="0"/>
          </a:p>
          <a:p>
            <a:r>
              <a:rPr lang="en-US" dirty="0"/>
              <a:t>Efficiently inject faults to cover all interesting network partitions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Amazon EC2 and Amazon RDS Service Disruption [2011]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772400" cy="3860590"/>
          </a:xfrm>
        </p:spPr>
      </p:pic>
      <p:sp>
        <p:nvSpPr>
          <p:cNvPr id="8" name="Rectangle: Rounded Corners 7"/>
          <p:cNvSpPr/>
          <p:nvPr/>
        </p:nvSpPr>
        <p:spPr>
          <a:xfrm>
            <a:off x="4038600" y="4697835"/>
            <a:ext cx="3083653" cy="193215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110637" y="2679842"/>
            <a:ext cx="2335146" cy="185166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Arrow: Left 10"/>
          <p:cNvSpPr/>
          <p:nvPr/>
        </p:nvSpPr>
        <p:spPr>
          <a:xfrm rot="12849632">
            <a:off x="4552498" y="4331904"/>
            <a:ext cx="822960" cy="153677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819941" y="1676400"/>
            <a:ext cx="1625842" cy="152400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0754" y="1981200"/>
            <a:ext cx="1669688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configuration change</a:t>
            </a:r>
          </a:p>
        </p:txBody>
      </p:sp>
      <p:sp>
        <p:nvSpPr>
          <p:cNvPr id="21" name="Arrow: Left 20"/>
          <p:cNvSpPr/>
          <p:nvPr/>
        </p:nvSpPr>
        <p:spPr>
          <a:xfrm rot="10196343">
            <a:off x="5108815" y="1880110"/>
            <a:ext cx="1562916" cy="142738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48209" y="2840828"/>
            <a:ext cx="2335146" cy="185166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35989" y="1796135"/>
            <a:ext cx="2335146" cy="185166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3101954"/>
            <a:ext cx="1549270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specific set of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setps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Arrow: Left 24"/>
          <p:cNvSpPr/>
          <p:nvPr/>
        </p:nvSpPr>
        <p:spPr>
          <a:xfrm rot="9591391">
            <a:off x="5171036" y="2966124"/>
            <a:ext cx="998162" cy="16281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6199952" y="3634111"/>
            <a:ext cx="2335146" cy="185166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Arrow: Left 26"/>
          <p:cNvSpPr/>
          <p:nvPr/>
        </p:nvSpPr>
        <p:spPr>
          <a:xfrm rot="12161722">
            <a:off x="5197297" y="3468157"/>
            <a:ext cx="998162" cy="16281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0754" y="3922626"/>
            <a:ext cx="1054584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concurrency</a:t>
            </a:r>
          </a:p>
        </p:txBody>
      </p:sp>
    </p:spTree>
    <p:extLst>
      <p:ext uri="{BB962C8B-B14F-4D97-AF65-F5344CB8AC3E}">
        <p14:creationId xmlns:p14="http://schemas.microsoft.com/office/powerpoint/2010/main" val="10320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/>
              <a:t>Verification         vs        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6315" y="2634245"/>
            <a:ext cx="1136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=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proof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915" y="2634245"/>
            <a:ext cx="1136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=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bug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0910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153400" cy="1058196"/>
          </a:xfrm>
        </p:spPr>
        <p:txBody>
          <a:bodyPr>
            <a:normAutofit/>
          </a:bodyPr>
          <a:lstStyle/>
          <a:p>
            <a:r>
              <a:rPr lang="en-US" sz="3100" dirty="0"/>
              <a:t>Random is effective! </a:t>
            </a:r>
            <a:r>
              <a:rPr lang="en-US" sz="2400" dirty="0"/>
              <a:t>[Thomson et al. </a:t>
            </a:r>
            <a:r>
              <a:rPr lang="en-US" sz="2400" dirty="0" err="1"/>
              <a:t>PPoPP</a:t>
            </a:r>
            <a:r>
              <a:rPr lang="en-US" sz="2400" dirty="0"/>
              <a:t> ’14, TOPC ‘16]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9200"/>
            <a:ext cx="7772400" cy="5515898"/>
          </a:xfrm>
        </p:spPr>
      </p:pic>
      <p:cxnSp>
        <p:nvCxnSpPr>
          <p:cNvPr id="7" name="Straight Connector 6"/>
          <p:cNvCxnSpPr/>
          <p:nvPr/>
        </p:nvCxnSpPr>
        <p:spPr>
          <a:xfrm>
            <a:off x="4800600" y="2201411"/>
            <a:ext cx="1828800" cy="0"/>
          </a:xfrm>
          <a:prstGeom prst="line">
            <a:avLst/>
          </a:prstGeom>
          <a:ln w="28575">
            <a:solidFill>
              <a:srgbClr val="FFF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447800" y="2835129"/>
            <a:ext cx="6637789" cy="3337071"/>
            <a:chOff x="1447800" y="2835129"/>
            <a:chExt cx="6637789" cy="333707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962400" y="3048000"/>
              <a:ext cx="3200400" cy="381000"/>
            </a:xfrm>
            <a:prstGeom prst="straightConnector1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 flipV="1">
              <a:off x="2057400" y="3429000"/>
              <a:ext cx="1905000" cy="1512184"/>
            </a:xfrm>
            <a:prstGeom prst="straightConnector1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"/>
            <p:cNvCxnSpPr/>
            <p:nvPr/>
          </p:nvCxnSpPr>
          <p:spPr>
            <a:xfrm flipV="1">
              <a:off x="1447800" y="4941184"/>
              <a:ext cx="609600" cy="1231016"/>
            </a:xfrm>
            <a:prstGeom prst="straightConnector1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/>
            <p:cNvSpPr/>
            <p:nvPr/>
          </p:nvSpPr>
          <p:spPr>
            <a:xfrm>
              <a:off x="7171189" y="2835129"/>
              <a:ext cx="914400" cy="3810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DFS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57400" y="2337032"/>
            <a:ext cx="6028189" cy="2611424"/>
            <a:chOff x="2057400" y="2337032"/>
            <a:chExt cx="6028189" cy="261142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057400" y="3727892"/>
              <a:ext cx="1181100" cy="12205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954011" y="2906051"/>
              <a:ext cx="1303789" cy="4467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38500" y="3352800"/>
              <a:ext cx="715511" cy="3750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257800" y="2527532"/>
              <a:ext cx="1913389" cy="368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/>
            <p:cNvSpPr/>
            <p:nvPr/>
          </p:nvSpPr>
          <p:spPr>
            <a:xfrm>
              <a:off x="7171189" y="2337032"/>
              <a:ext cx="9144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CHESS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85900" y="1841381"/>
            <a:ext cx="6632896" cy="4301773"/>
            <a:chOff x="1485900" y="1841381"/>
            <a:chExt cx="6632896" cy="4301773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485900" y="4038600"/>
              <a:ext cx="571500" cy="210455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065789" y="2337032"/>
              <a:ext cx="2049011" cy="17015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114800" y="2071924"/>
              <a:ext cx="3056389" cy="26510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/>
            <p:cNvSpPr/>
            <p:nvPr/>
          </p:nvSpPr>
          <p:spPr>
            <a:xfrm>
              <a:off x="7204396" y="1841381"/>
              <a:ext cx="914400" cy="381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77511" y="1356857"/>
            <a:ext cx="6641285" cy="4815343"/>
            <a:chOff x="1477511" y="1356857"/>
            <a:chExt cx="6641285" cy="4815343"/>
          </a:xfrm>
        </p:grpSpPr>
        <p:cxnSp>
          <p:nvCxnSpPr>
            <p:cNvPr id="44" name="Straight Connector 10"/>
            <p:cNvCxnSpPr/>
            <p:nvPr/>
          </p:nvCxnSpPr>
          <p:spPr>
            <a:xfrm flipV="1">
              <a:off x="3886200" y="1650881"/>
              <a:ext cx="3318196" cy="815638"/>
            </a:xfrm>
            <a:prstGeom prst="straightConnector1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0"/>
            <p:cNvCxnSpPr/>
            <p:nvPr/>
          </p:nvCxnSpPr>
          <p:spPr>
            <a:xfrm flipV="1">
              <a:off x="2057400" y="2478982"/>
              <a:ext cx="1828800" cy="2245418"/>
            </a:xfrm>
            <a:prstGeom prst="straightConnector1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0"/>
            <p:cNvCxnSpPr/>
            <p:nvPr/>
          </p:nvCxnSpPr>
          <p:spPr>
            <a:xfrm flipV="1">
              <a:off x="1477511" y="4724400"/>
              <a:ext cx="579889" cy="1447800"/>
            </a:xfrm>
            <a:prstGeom prst="straightConnector1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Rounded Corners 64"/>
            <p:cNvSpPr/>
            <p:nvPr/>
          </p:nvSpPr>
          <p:spPr>
            <a:xfrm>
              <a:off x="7204396" y="1356857"/>
              <a:ext cx="914400" cy="381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7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/>
              <a:t>Verification         vs        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6315" y="2634245"/>
            <a:ext cx="1136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=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proof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915" y="2634245"/>
            <a:ext cx="1136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=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bug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419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Can we design disciplined testing techniques ?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Can such techniques beat random testing &amp; verification in finding bugs?</a:t>
            </a:r>
          </a:p>
        </p:txBody>
      </p:sp>
    </p:spTree>
    <p:extLst>
      <p:ext uri="{BB962C8B-B14F-4D97-AF65-F5344CB8AC3E}">
        <p14:creationId xmlns:p14="http://schemas.microsoft.com/office/powerpoint/2010/main" val="3633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PCT: Probabilistic Concurrency Testing [ASPLOS ‘10]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randomized scheduler for finding concurrency bugs</a:t>
            </a:r>
          </a:p>
          <a:p>
            <a:pPr lvl="4"/>
            <a:endParaRPr lang="en-US" dirty="0"/>
          </a:p>
          <a:p>
            <a:r>
              <a:rPr lang="en-US" dirty="0"/>
              <a:t>Probabilistic guarantees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Every run </a:t>
            </a:r>
            <a:r>
              <a:rPr lang="en-US" dirty="0"/>
              <a:t>finds </a:t>
            </a:r>
            <a:r>
              <a:rPr lang="en-US" dirty="0">
                <a:solidFill>
                  <a:srgbClr val="C00000"/>
                </a:solidFill>
              </a:rPr>
              <a:t>every bug </a:t>
            </a:r>
            <a:r>
              <a:rPr lang="en-US" dirty="0"/>
              <a:t>with nontrivial probability</a:t>
            </a:r>
          </a:p>
          <a:p>
            <a:pPr lvl="1"/>
            <a:r>
              <a:rPr lang="en-US" dirty="0"/>
              <a:t>Repeated runs increase the chance of finding a bug</a:t>
            </a:r>
          </a:p>
          <a:p>
            <a:pPr lvl="4"/>
            <a:endParaRPr lang="en-US" dirty="0"/>
          </a:p>
          <a:p>
            <a:r>
              <a:rPr lang="en-US" dirty="0"/>
              <a:t>Scalable</a:t>
            </a:r>
          </a:p>
          <a:p>
            <a:pPr lvl="1"/>
            <a:r>
              <a:rPr lang="en-US" dirty="0"/>
              <a:t>In the no. of threads and program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/>
              <a:t>Literally a “push button”</a:t>
            </a:r>
          </a:p>
          <a:p>
            <a:pPr lvl="4"/>
            <a:endParaRPr lang="en-US" dirty="0"/>
          </a:p>
          <a:p>
            <a:r>
              <a:rPr lang="en-US" dirty="0"/>
              <a:t>Ships as part of Application Verifier and Driver Verifier</a:t>
            </a:r>
          </a:p>
          <a:p>
            <a:pPr lvl="1"/>
            <a:r>
              <a:rPr lang="en-US" dirty="0"/>
              <a:t>Finds bugs in well-tested software in its first run</a:t>
            </a:r>
          </a:p>
          <a:p>
            <a:pPr lvl="1"/>
            <a:r>
              <a:rPr lang="en-US" dirty="0"/>
              <a:t>Testing with PCT is required for third-party driver verification</a:t>
            </a:r>
          </a:p>
          <a:p>
            <a:pPr lvl="4"/>
            <a:endParaRPr lang="en-US" dirty="0"/>
          </a:p>
          <a:p>
            <a:r>
              <a:rPr lang="en-US" dirty="0"/>
              <a:t>Torch – extension of PCT for distributed systems</a:t>
            </a:r>
          </a:p>
          <a:p>
            <a:pPr lvl="1"/>
            <a:r>
              <a:rPr lang="en-US" dirty="0"/>
              <a:t>Work in progress</a:t>
            </a:r>
          </a:p>
          <a:p>
            <a:pPr lvl="1"/>
            <a:r>
              <a:rPr lang="en-US" dirty="0"/>
              <a:t>Is finding ~5 critical bugs every week</a:t>
            </a:r>
          </a:p>
          <a:p>
            <a:pPr lvl="1"/>
            <a:endParaRPr lang="en-US" dirty="0"/>
          </a:p>
        </p:txBody>
      </p:sp>
      <p:pic>
        <p:nvPicPr>
          <p:cNvPr id="5529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0" y="2038034"/>
            <a:ext cx="8203250" cy="45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75000" sy="7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1785</Words>
  <Application>Microsoft Office PowerPoint</Application>
  <PresentationFormat>On-screen Show (4:3)</PresentationFormat>
  <Paragraphs>614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Segoe UI</vt:lpstr>
      <vt:lpstr>Wingdings</vt:lpstr>
      <vt:lpstr>Wingdings 2</vt:lpstr>
      <vt:lpstr>Equity</vt:lpstr>
      <vt:lpstr>Metropolitan</vt:lpstr>
      <vt:lpstr>Randomized Algorithms For Concurrency Testing  </vt:lpstr>
      <vt:lpstr>Concurrency is HARD</vt:lpstr>
      <vt:lpstr>Clouds services are complex</vt:lpstr>
      <vt:lpstr>Amazon EC2 and Amazon RDS Service Disruption [2011]</vt:lpstr>
      <vt:lpstr>Verification         vs         Testing</vt:lpstr>
      <vt:lpstr>Random is effective! [Thomson et al. PPoPP ’14, TOPC ‘16]</vt:lpstr>
      <vt:lpstr>Verification         vs         Testing</vt:lpstr>
      <vt:lpstr>PCT: Probabilistic Concurrency Testing [ASPLOS ‘10]</vt:lpstr>
      <vt:lpstr>PCT status</vt:lpstr>
      <vt:lpstr>Design strategy</vt:lpstr>
      <vt:lpstr>Classifying concurrency bugs</vt:lpstr>
      <vt:lpstr>A Bug of Depth 1</vt:lpstr>
      <vt:lpstr>A Bug of Depth 2</vt:lpstr>
      <vt:lpstr>Another Bug of Depth 2</vt:lpstr>
      <vt:lpstr>Formal definition of bug depth</vt:lpstr>
      <vt:lpstr>Formal definition of bug depth</vt:lpstr>
      <vt:lpstr>Formal definition of bug depth</vt:lpstr>
      <vt:lpstr>Finding all bugs of depth d</vt:lpstr>
      <vt:lpstr>Let’s study when d=1</vt:lpstr>
      <vt:lpstr>Let’s study when d=1</vt:lpstr>
      <vt:lpstr>Dimension Theory</vt:lpstr>
      <vt:lpstr>Encoding a partial-order in d-dimensions </vt:lpstr>
      <vt:lpstr>Solving the coverage problem for d=2</vt:lpstr>
      <vt:lpstr>Width of a Partial-Order</vt:lpstr>
      <vt:lpstr>Let’s study when d=1</vt:lpstr>
      <vt:lpstr>Let’s study when d=1</vt:lpstr>
      <vt:lpstr>Solving the coverage problem for d=2</vt:lpstr>
      <vt:lpstr>PCT algorithm for d=2</vt:lpstr>
      <vt:lpstr>Extending dimension theory for d&gt;2</vt:lpstr>
      <vt:lpstr>PCT Algorithm</vt:lpstr>
      <vt:lpstr>PCT guarantee</vt:lpstr>
      <vt:lpstr>Comparison with Worst-Case Bound</vt:lpstr>
      <vt:lpstr>Open challenges</vt:lpstr>
      <vt:lpstr>Hitting Families [Dmitry et al. CAV 2016]</vt:lpstr>
      <vt:lpstr>Hitting families</vt:lpstr>
      <vt:lpstr>Generalization to Fault Injection Testing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2017-10-04T05:26:43Z</dcterms:created>
  <dcterms:modified xsi:type="dcterms:W3CDTF">2017-10-04T05:27:29Z</dcterms:modified>
</cp:coreProperties>
</file>